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2.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30"/>
  </p:notesMasterIdLst>
  <p:sldIdLst>
    <p:sldId id="256" r:id="rId3"/>
    <p:sldId id="288"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87" r:id="rId23"/>
    <p:sldId id="278" r:id="rId24"/>
    <p:sldId id="283" r:id="rId25"/>
    <p:sldId id="284" r:id="rId26"/>
    <p:sldId id="285" r:id="rId27"/>
    <p:sldId id="280" r:id="rId28"/>
    <p:sldId id="281" r:id="rId29"/>
  </p:sldIdLst>
  <p:sldSz cx="9144000" cy="6858000" type="screen4x3"/>
  <p:notesSz cx="6858000" cy="9144000"/>
  <p:embeddedFontLst>
    <p:embeddedFont>
      <p:font typeface="Arial Rounded MT Bold" panose="020F0704030504030204" pitchFamily="34" charset="0"/>
      <p:regular r:id="rId31"/>
    </p:embeddedFont>
    <p:embeddedFont>
      <p:font typeface="Merriweather Sans" panose="020B0604020202020204" charset="0"/>
      <p:regular r:id="rId32"/>
      <p:bold r:id="rId33"/>
      <p:italic r:id="rId34"/>
      <p:boldItalic r:id="rId35"/>
    </p:embeddedFont>
    <p:embeddedFont>
      <p:font typeface="Trebuchet MS" panose="020B0603020202020204" pitchFamily="34" charset="0"/>
      <p:regular r:id="rId36"/>
      <p:bold r:id="rId37"/>
      <p:italic r:id="rId38"/>
      <p:boldItalic r:id="rId39"/>
    </p:embeddedFont>
    <p:embeddedFont>
      <p:font typeface="Roboto" panose="020B0604020202020204" charset="0"/>
      <p:regular r:id="rId40"/>
      <p:bold r:id="rId41"/>
      <p:italic r:id="rId42"/>
      <p:boldItalic r:id="rId43"/>
    </p:embeddedFont>
    <p:embeddedFont>
      <p:font typeface="Nunito" panose="020B0604020202020204" charset="0"/>
      <p:bold r:id="rId44"/>
      <p:boldItalic r:id="rId45"/>
    </p:embeddedFont>
    <p:embeddedFont>
      <p:font typeface="Helvetica Neue" panose="020B0604020202020204" charset="0"/>
      <p:regular r:id="rId46"/>
      <p:bold r:id="rId47"/>
      <p:italic r:id="rId48"/>
      <p:boldItalic r:id="rId49"/>
    </p:embeddedFont>
    <p:embeddedFont>
      <p:font typeface="Verdana" panose="020B0604030504040204" pitchFamily="34" charset="0"/>
      <p:regular r:id="rId50"/>
      <p:bold r:id="rId51"/>
      <p:italic r:id="rId52"/>
      <p:boldItalic r:id="rId53"/>
    </p:embeddedFont>
    <p:embeddedFont>
      <p:font typeface="Arial Black" panose="020B0A04020102020204" pitchFamily="34" charset="0"/>
      <p:regular r:id="rId54"/>
      <p:bold r:id="rId55"/>
    </p:embeddedFont>
    <p:embeddedFont>
      <p:font typeface="Calibri" panose="020F050202020403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tima Cham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FF99"/>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AA50FE-F197-4140-AA88-45A73F0A3B48}">
  <a:tblStyle styleId="{B9AA50FE-F197-4140-AA88-45A73F0A3B4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43" autoAdjust="0"/>
  </p:normalViewPr>
  <p:slideViewPr>
    <p:cSldViewPr snapToGrid="0">
      <p:cViewPr varScale="1">
        <p:scale>
          <a:sx n="65" d="100"/>
          <a:sy n="65" d="100"/>
        </p:scale>
        <p:origin x="1320" y="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13T12:28:41.637" idx="1">
    <p:pos x="6000" y="0"/>
    <p:text>It would be good to have an updated graph on number of users per discipline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11-14T12:45:40.622" idx="3">
    <p:pos x="6000" y="0"/>
    <p:text>very dense slide. perhaps could spread it into two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help.jasmin.ac.uk/article/271-jap"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github.com/cedadev/jasmin_scivm/wiki"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GB"/>
              <a:t>N.B. Computer scientists sometimes mean a machine room when they use the term “Data Centre”, but here we mean it in the wider sense of an actively curated archive. Staff at NERC data centres provide user support for those wanting to archive and access data, besides maintaining the physical archive itself.</a:t>
            </a:r>
            <a:endParaRPr/>
          </a:p>
        </p:txBody>
      </p:sp>
      <p:sp>
        <p:nvSpPr>
          <p:cNvPr id="318" name="Google Shape;31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chemeClr val="accent1"/>
          </a:solidFill>
          <a:ln w="25400" cap="flat" cmpd="sng">
            <a:solidFill>
              <a:srgbClr val="395E89"/>
            </a:solidFill>
            <a:prstDash val="solid"/>
            <a:round/>
            <a:headEnd type="none" w="sm" len="sm"/>
            <a:tailEnd type="none" w="sm" len="sm"/>
          </a:ln>
        </p:spPr>
      </p:sp>
      <p:sp>
        <p:nvSpPr>
          <p:cNvPr id="330" name="Google Shape;3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GB" dirty="0">
                <a:latin typeface="Times New Roman"/>
                <a:ea typeface="Times New Roman"/>
                <a:cs typeface="Times New Roman"/>
                <a:sym typeface="Times New Roman"/>
              </a:rPr>
              <a:t>We’ve seen that NERC has established a number of data centres and that their collective data holdings can be searched in a catalogue.</a:t>
            </a:r>
            <a:endParaRPr dirty="0"/>
          </a:p>
          <a:p>
            <a:pPr marL="171450" lvl="0" indent="-95250" algn="l" rtl="0">
              <a:spcBef>
                <a:spcPts val="0"/>
              </a:spcBef>
              <a:spcAft>
                <a:spcPts val="0"/>
              </a:spcAft>
              <a:buClr>
                <a:schemeClr val="dk1"/>
              </a:buClr>
              <a:buSzPts val="1200"/>
              <a:buFont typeface="Arial"/>
              <a:buNone/>
            </a:pPr>
            <a:endParaRPr dirty="0">
              <a:latin typeface="Times New Roman"/>
              <a:ea typeface="Times New Roman"/>
              <a:cs typeface="Times New Roman"/>
              <a:sym typeface="Times New Roman"/>
            </a:endParaRPr>
          </a:p>
          <a:p>
            <a:pPr marL="171450" marR="0" lvl="0" indent="-171450" algn="l" rtl="0">
              <a:lnSpc>
                <a:spcPct val="100000"/>
              </a:lnSpc>
              <a:spcBef>
                <a:spcPts val="0"/>
              </a:spcBef>
              <a:spcAft>
                <a:spcPts val="0"/>
              </a:spcAft>
              <a:buClr>
                <a:schemeClr val="dk1"/>
              </a:buClr>
              <a:buSzPts val="1200"/>
              <a:buFont typeface="Arial"/>
              <a:buChar char="•"/>
            </a:pPr>
            <a:r>
              <a:rPr lang="en-GB" dirty="0">
                <a:latin typeface="Times New Roman"/>
                <a:ea typeface="Times New Roman"/>
                <a:cs typeface="Times New Roman"/>
                <a:sym typeface="Times New Roman"/>
              </a:rPr>
              <a:t>So what is CEDA and how does it fit into the NERC data centre organisation? The acronym CEDA stands for “Centre for Environmental Data Archival”. If you go to the CEDA home page at www.ceda.ac.uk and click on Data Centres in the top menu bar you will find a page showing a number of logos. Besides the main CEDA archive which contains atmospheric and EO data, there are two more: UKSSDC (UK Solar System data centre) collects data on solar-terrestrial physics; IPCC Data Distribution Centre exists to make climate prediction data from models available the climate impacts community (e.g. people studying effects of climate change on availability of fresh water). These last two are not funded in the same way as the NERC centres, nevertheless they archive data for their respective communities as do BADC and NEODC. Collectively, these four data centres have been given the umbrella title of CEDA.</a:t>
            </a:r>
            <a:endParaRPr dirty="0">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GB" dirty="0" smtClean="0"/>
              <a:t>Data volume via CEDA archive app(http://cedaarchiveapp.ceda.ac.uk/cedaarchiveapp/fileset/index/?search=%2Fbadc%2F). Search /</a:t>
            </a:r>
            <a:r>
              <a:rPr lang="en-GB" dirty="0" err="1" smtClean="0"/>
              <a:t>badc</a:t>
            </a:r>
            <a:r>
              <a:rPr lang="en-GB" dirty="0" smtClean="0"/>
              <a:t> for atmospheric, /</a:t>
            </a:r>
            <a:r>
              <a:rPr lang="en-GB" dirty="0" err="1" smtClean="0"/>
              <a:t>neodc</a:t>
            </a:r>
            <a:r>
              <a:rPr lang="en-GB" dirty="0" smtClean="0"/>
              <a:t> for EO – scroll to bottom for totals. No of files via same search.</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No of registered users is from </a:t>
            </a:r>
            <a:r>
              <a:rPr lang="en-GB" dirty="0" err="1" smtClean="0"/>
              <a:t>CEDAdb</a:t>
            </a:r>
            <a:r>
              <a:rPr lang="en-GB" dirty="0" smtClean="0"/>
              <a:t> (http://cedadb.ceda.ac.uk/admin/udbadmin/user/?q=) – scroll to bottom for total. Some are duplicates, and its for everyone that’s registered ever. Not actually active users. </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Users by discipline is harder to update. Need to find where this info came from – waiting for Victoria to come back.</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That is a large amount of data and a lot of computers, but CEDA is staffed by just 26 people.</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CEDA staff regularly collaborate with atmospheric and environmental scientists and other data scientists through participation in national and international </a:t>
            </a:r>
            <a:r>
              <a:rPr lang="en-GB" smtClean="0"/>
              <a:t>projects.</a:t>
            </a:r>
            <a:endParaRPr lang="en-GB" dirty="0" smtClean="0"/>
          </a:p>
        </p:txBody>
      </p:sp>
      <p:sp>
        <p:nvSpPr>
          <p:cNvPr id="339" name="Google Shape;33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8" name="Google Shape;358;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7eb6cc2da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JASMIN = </a:t>
            </a:r>
            <a:r>
              <a:rPr lang="en-GB" u="sng"/>
              <a:t>J</a:t>
            </a:r>
            <a:r>
              <a:rPr lang="en-GB"/>
              <a:t>oint </a:t>
            </a:r>
            <a:r>
              <a:rPr lang="en-GB" u="sng"/>
              <a:t>A</a:t>
            </a:r>
            <a:r>
              <a:rPr lang="en-GB"/>
              <a:t>nalysis </a:t>
            </a:r>
            <a:r>
              <a:rPr lang="en-GB" u="sng"/>
              <a:t>S</a:t>
            </a:r>
            <a:r>
              <a:rPr lang="en-GB"/>
              <a:t>ystem </a:t>
            </a:r>
            <a:r>
              <a:rPr lang="en-GB" u="sng"/>
              <a:t>M</a:t>
            </a:r>
            <a:r>
              <a:rPr lang="en-GB"/>
              <a:t>eeting </a:t>
            </a:r>
            <a:r>
              <a:rPr lang="en-GB" u="sng"/>
              <a:t>I</a:t>
            </a:r>
            <a:r>
              <a:rPr lang="en-GB"/>
              <a:t>nfrastructure </a:t>
            </a:r>
            <a:r>
              <a:rPr lang="en-GB" u="sng"/>
              <a:t>N</a:t>
            </a:r>
            <a:r>
              <a:rPr lang="en-GB"/>
              <a:t>eeds. A “Super Data Cluster” not a “Super Computer” </a:t>
            </a:r>
            <a:endParaRPr/>
          </a:p>
          <a:p>
            <a:pPr marL="0" lvl="0" indent="0" algn="l" rtl="0">
              <a:spcBef>
                <a:spcPts val="0"/>
              </a:spcBef>
              <a:spcAft>
                <a:spcPts val="0"/>
              </a:spcAft>
              <a:buNone/>
            </a:pPr>
            <a:r>
              <a:rPr lang="en-GB"/>
              <a:t>1700 users</a:t>
            </a:r>
            <a:endParaRPr/>
          </a:p>
          <a:p>
            <a:pPr marL="0" lvl="0" indent="0" algn="l" rtl="0">
              <a:spcBef>
                <a:spcPts val="0"/>
              </a:spcBef>
              <a:spcAft>
                <a:spcPts val="0"/>
              </a:spcAft>
              <a:buClr>
                <a:schemeClr val="dk1"/>
              </a:buClr>
              <a:buFont typeface="Arial"/>
              <a:buNone/>
            </a:pPr>
            <a:endParaRPr/>
          </a:p>
        </p:txBody>
      </p:sp>
      <p:sp>
        <p:nvSpPr>
          <p:cNvPr id="381" name="Google Shape;381;g47eb6cc2da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9:notes"/>
          <p:cNvSpPr>
            <a:spLocks noGrp="1" noRot="1" noChangeAspect="1"/>
          </p:cNvSpPr>
          <p:nvPr>
            <p:ph type="sldImg" idx="2"/>
          </p:nvPr>
        </p:nvSpPr>
        <p:spPr>
          <a:xfrm>
            <a:off x="1143000" y="685800"/>
            <a:ext cx="4567238" cy="3424238"/>
          </a:xfrm>
          <a:custGeom>
            <a:avLst/>
            <a:gdLst/>
            <a:ahLst/>
            <a:cxnLst/>
            <a:rect l="l" t="t" r="r" b="b"/>
            <a:pathLst>
              <a:path w="120000" h="120000" extrusionOk="0">
                <a:moveTo>
                  <a:pt x="0" y="0"/>
                </a:moveTo>
                <a:lnTo>
                  <a:pt x="120000" y="0"/>
                </a:lnTo>
                <a:lnTo>
                  <a:pt x="120000" y="120000"/>
                </a:lnTo>
                <a:lnTo>
                  <a:pt x="0" y="120000"/>
                </a:lnTo>
                <a:close/>
              </a:path>
            </a:pathLst>
          </a:custGeom>
          <a:solidFill>
            <a:srgbClr val="99CCFF"/>
          </a:solidFill>
          <a:ln w="25400" cap="flat" cmpd="sng">
            <a:solidFill>
              <a:srgbClr val="000000"/>
            </a:solidFill>
            <a:prstDash val="solid"/>
            <a:round/>
            <a:headEnd type="none" w="sm" len="sm"/>
            <a:tailEnd type="none" w="sm" len="sm"/>
          </a:ln>
        </p:spPr>
      </p:sp>
      <p:sp>
        <p:nvSpPr>
          <p:cNvPr id="395" name="Google Shape;3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smtClean="0"/>
          </a:p>
          <a:p>
            <a:pPr marL="0" lvl="0" indent="0" algn="l" rtl="0">
              <a:spcBef>
                <a:spcPts val="0"/>
              </a:spcBef>
              <a:spcAft>
                <a:spcPts val="0"/>
              </a:spcAft>
              <a:buNone/>
            </a:pPr>
            <a:r>
              <a:rPr lang="en-GB" dirty="0" smtClean="0"/>
              <a:t>NCAS </a:t>
            </a:r>
            <a:r>
              <a:rPr lang="en-GB" dirty="0"/>
              <a:t>carries out research in</a:t>
            </a:r>
            <a:endParaRPr dirty="0"/>
          </a:p>
          <a:p>
            <a:pPr marL="0" lvl="0" indent="0" algn="l" rtl="0">
              <a:spcBef>
                <a:spcPts val="0"/>
              </a:spcBef>
              <a:spcAft>
                <a:spcPts val="0"/>
              </a:spcAft>
              <a:buNone/>
            </a:pPr>
            <a:r>
              <a:rPr lang="en-GB" dirty="0"/>
              <a:t>- The science of climate change, including modelling and predictions</a:t>
            </a:r>
            <a:endParaRPr dirty="0"/>
          </a:p>
          <a:p>
            <a:pPr marL="0" lvl="0" indent="0" algn="l" rtl="0">
              <a:spcBef>
                <a:spcPts val="0"/>
              </a:spcBef>
              <a:spcAft>
                <a:spcPts val="0"/>
              </a:spcAft>
              <a:buNone/>
            </a:pPr>
            <a:r>
              <a:rPr lang="en-GB" dirty="0"/>
              <a:t>- Atmospheric composition, including air quality</a:t>
            </a:r>
            <a:endParaRPr dirty="0"/>
          </a:p>
          <a:p>
            <a:pPr marL="0" lvl="0" indent="0" algn="l" rtl="0">
              <a:spcBef>
                <a:spcPts val="0"/>
              </a:spcBef>
              <a:spcAft>
                <a:spcPts val="0"/>
              </a:spcAft>
              <a:buNone/>
            </a:pPr>
            <a:r>
              <a:rPr lang="en-GB" dirty="0"/>
              <a:t>- Weather, including hazardous weather</a:t>
            </a:r>
            <a:endParaRPr dirty="0"/>
          </a:p>
          <a:p>
            <a:pPr marL="0" lvl="0" indent="0" algn="l" rtl="0">
              <a:spcBef>
                <a:spcPts val="0"/>
              </a:spcBef>
              <a:spcAft>
                <a:spcPts val="0"/>
              </a:spcAft>
              <a:buClr>
                <a:schemeClr val="dk1"/>
              </a:buClr>
              <a:buSzPts val="1200"/>
              <a:buFont typeface="Calibri"/>
              <a:buNone/>
            </a:pPr>
            <a:r>
              <a:rPr lang="en-GB" dirty="0"/>
              <a:t>- Technologies for observing and modelling the atmosphere</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GB" dirty="0"/>
              <a:t>Plus national facilities to support atmospheric science for the whole of NERC and the wider academic community:</a:t>
            </a:r>
            <a:endParaRPr dirty="0"/>
          </a:p>
          <a:p>
            <a:pPr marL="0" lvl="0" indent="0" algn="l" rtl="0">
              <a:spcBef>
                <a:spcPts val="0"/>
              </a:spcBef>
              <a:spcAft>
                <a:spcPts val="0"/>
              </a:spcAft>
              <a:buClr>
                <a:schemeClr val="dk1"/>
              </a:buClr>
              <a:buSzPts val="1200"/>
              <a:buFont typeface="Calibri"/>
              <a:buNone/>
            </a:pPr>
            <a:r>
              <a:rPr lang="en-GB" dirty="0"/>
              <a:t>world-leading research aircraft, a ground-based instrumentation pool, access to computer models and facilities for storing and accessing data. This is “National Capability”.</a:t>
            </a:r>
            <a:endParaRPr dirty="0"/>
          </a:p>
          <a:p>
            <a:pPr marL="0" lvl="0" indent="0" algn="l" rtl="0">
              <a:spcBef>
                <a:spcPts val="0"/>
              </a:spcBef>
              <a:spcAft>
                <a:spcPts val="0"/>
              </a:spcAft>
              <a:buNone/>
            </a:pPr>
            <a:endParaRPr dirty="0"/>
          </a:p>
        </p:txBody>
      </p:sp>
      <p:sp>
        <p:nvSpPr>
          <p:cNvPr id="166" name="Google Shape;16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7eb6cc2da_0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47eb6cc2da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GB" dirty="0" smtClean="0"/>
              <a:t>Group</a:t>
            </a:r>
            <a:r>
              <a:rPr lang="en-GB" baseline="0" dirty="0" smtClean="0"/>
              <a:t> workspaces are allocated to individual projects. One common mistake is that users think that because their data is in a GWS, it is also in the CEDA archive. NO!!! GWSs are administered only for that particular project and have a nominated manager. It’s up to the manager to take backups, if needed, but there is no guarantee that a GWS will be backed up!</a:t>
            </a:r>
          </a:p>
          <a:p>
            <a:pPr marL="171450" lvl="0" indent="-171450" algn="l" rtl="0">
              <a:spcBef>
                <a:spcPts val="0"/>
              </a:spcBef>
              <a:spcAft>
                <a:spcPts val="0"/>
              </a:spcAft>
              <a:buFont typeface="Arial" panose="020B0604020202020204" pitchFamily="34" charset="0"/>
              <a:buChar char="•"/>
            </a:pPr>
            <a:r>
              <a:rPr lang="en-GB" baseline="0" dirty="0" smtClean="0"/>
              <a:t>The CEDA Archive is a separate chunk of storage. Registered JASMIN users have read-only access but NOT write! To move data during or after a project from a GWS to the CEDA archive, it’s necessary to have submitted a formal Data Management Plan to CEDA. This details things like what data will be stored, the volume, and how long it should be kept, etc.</a:t>
            </a:r>
          </a:p>
          <a:p>
            <a:pPr marL="171450" lvl="0" indent="-171450" algn="l" rtl="0">
              <a:spcBef>
                <a:spcPts val="0"/>
              </a:spcBef>
              <a:spcAft>
                <a:spcPts val="0"/>
              </a:spcAft>
              <a:buFont typeface="Arial" panose="020B0604020202020204" pitchFamily="34" charset="0"/>
              <a:buChar char="•"/>
            </a:pPr>
            <a:r>
              <a:rPr lang="en-GB" baseline="0" dirty="0" smtClean="0"/>
              <a:t>The advantage is that a project that produces and/or processes data on any part of JASMIN can have access to the same data analysis software and can perform comparisons of their own data to data in the CEDA archive without having to do complex and time consuming data transfers to their own institutions.</a:t>
            </a:r>
          </a:p>
          <a:p>
            <a:pPr marL="171450" lvl="0" indent="-171450" algn="l" rtl="0">
              <a:spcBef>
                <a:spcPts val="0"/>
              </a:spcBef>
              <a:spcAft>
                <a:spcPts val="0"/>
              </a:spcAft>
              <a:buFont typeface="Arial" panose="020B0604020202020204" pitchFamily="34" charset="0"/>
              <a:buChar char="•"/>
            </a:pPr>
            <a:r>
              <a:rPr lang="en-GB" baseline="0" dirty="0" smtClean="0"/>
              <a:t>Collaborators from many institutions can work together on one project. They can all have access to their project workspace, which allows them to share whatever data and software are needed for their work, even if none of the data is ever destined for the CEDA archive.</a:t>
            </a:r>
          </a:p>
          <a:p>
            <a:pPr marL="171450" lvl="0" indent="-171450" algn="l" rtl="0">
              <a:spcBef>
                <a:spcPts val="0"/>
              </a:spcBef>
              <a:spcAft>
                <a:spcPts val="0"/>
              </a:spcAft>
              <a:buFont typeface="Arial" panose="020B0604020202020204" pitchFamily="34" charset="0"/>
              <a:buChar char="•"/>
            </a:pPr>
            <a:r>
              <a:rPr lang="en-GB" baseline="0" dirty="0" smtClean="0"/>
              <a:t>They can run web services on project VMs to give wider access to their data.</a:t>
            </a:r>
          </a:p>
          <a:p>
            <a:pPr marL="171450" lvl="0" indent="-171450" algn="l" rtl="0">
              <a:spcBef>
                <a:spcPts val="0"/>
              </a:spcBef>
              <a:spcAft>
                <a:spcPts val="0"/>
              </a:spcAft>
              <a:buFont typeface="Arial" panose="020B0604020202020204" pitchFamily="34" charset="0"/>
              <a:buChar char="•"/>
            </a:pPr>
            <a:r>
              <a:rPr lang="en-GB" baseline="0" dirty="0" smtClean="0"/>
              <a:t>And all JASMIN users have access to the LOTUS part of the machine, which is for computationally expensive data analysis.</a:t>
            </a:r>
          </a:p>
          <a:p>
            <a:pPr marL="0" lvl="0" indent="0" algn="l" rtl="0">
              <a:spcBef>
                <a:spcPts val="0"/>
              </a:spcBef>
              <a:spcAft>
                <a:spcPts val="0"/>
              </a:spcAft>
              <a:buNone/>
            </a:pPr>
            <a:endParaRPr dirty="0"/>
          </a:p>
        </p:txBody>
      </p:sp>
      <p:sp>
        <p:nvSpPr>
          <p:cNvPr id="474" name="Google Shape;474;g47eb6cc2da_0_1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055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 cloud service has developed over a number of evolutionary steps and today </a:t>
            </a:r>
            <a:endParaRPr/>
          </a:p>
          <a:p>
            <a:pPr marL="0" lvl="0" indent="0" algn="l" rtl="0">
              <a:spcBef>
                <a:spcPts val="0"/>
              </a:spcBef>
              <a:spcAft>
                <a:spcPts val="0"/>
              </a:spcAft>
              <a:buNone/>
            </a:pPr>
            <a:r>
              <a:rPr lang="en-GB"/>
              <a:t>hosts around twenty separate tenancies for a range of groups and collaborative projects. A number of usage patterns have emerged, for example, the </a:t>
            </a:r>
            <a:endParaRPr/>
          </a:p>
          <a:p>
            <a:pPr marL="457200" lvl="1" indent="0" algn="l" rtl="0">
              <a:spcBef>
                <a:spcPts val="0"/>
              </a:spcBef>
              <a:spcAft>
                <a:spcPts val="0"/>
              </a:spcAft>
              <a:buNone/>
            </a:pPr>
            <a:r>
              <a:rPr lang="en-GB"/>
              <a:t>hosting of portals and web services to front data from group workspaces or the archive to </a:t>
            </a:r>
            <a:endParaRPr/>
          </a:p>
          <a:p>
            <a:pPr marL="457200" lvl="1" indent="0" algn="l" rtl="0">
              <a:spcBef>
                <a:spcPts val="0"/>
              </a:spcBef>
              <a:spcAft>
                <a:spcPts val="0"/>
              </a:spcAft>
              <a:buNone/>
            </a:pPr>
            <a:r>
              <a:rPr lang="en-GB"/>
              <a:t>the provision of full virtual research environments such as ESA Thematic Exploitation Platforms or the NERC DataLab currently under development. </a:t>
            </a:r>
            <a:endParaRPr/>
          </a:p>
          <a:p>
            <a:pPr marL="457200" lvl="1" indent="0" algn="l" rtl="0">
              <a:spcBef>
                <a:spcPts val="0"/>
              </a:spcBef>
              <a:spcAft>
                <a:spcPts val="0"/>
              </a:spcAft>
              <a:buNone/>
            </a:pPr>
            <a:r>
              <a:rPr lang="en-GB"/>
              <a:t>It has also been employed as a means to deliver teaching courses via Desktop-as-a-Service and Jupyter Notebook systems. </a:t>
            </a:r>
            <a:endParaRPr/>
          </a:p>
          <a:p>
            <a:pPr marL="0" lvl="0" indent="0" algn="l" rtl="0">
              <a:spcBef>
                <a:spcPts val="0"/>
              </a:spcBef>
              <a:spcAft>
                <a:spcPts val="0"/>
              </a:spcAft>
              <a:buNone/>
            </a:pPr>
            <a:endParaRPr/>
          </a:p>
        </p:txBody>
      </p:sp>
      <p:sp>
        <p:nvSpPr>
          <p:cNvPr id="256" name="Google Shape;25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extLst>
      <p:ext uri="{BB962C8B-B14F-4D97-AF65-F5344CB8AC3E}">
        <p14:creationId xmlns:p14="http://schemas.microsoft.com/office/powerpoint/2010/main" val="1140171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extLst>
      <p:ext uri="{BB962C8B-B14F-4D97-AF65-F5344CB8AC3E}">
        <p14:creationId xmlns:p14="http://schemas.microsoft.com/office/powerpoint/2010/main" val="1668460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eb6cc2da_0_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000">
                <a:solidFill>
                  <a:srgbClr val="333333"/>
                </a:solidFill>
                <a:highlight>
                  <a:srgbClr val="FFFFFF"/>
                </a:highlight>
                <a:latin typeface="Roboto"/>
                <a:ea typeface="Roboto"/>
                <a:cs typeface="Roboto"/>
                <a:sym typeface="Roboto"/>
              </a:rPr>
              <a:t>JAP is installed across all JASMIN scientific servers &amp; the batch computing clusterLOTUS. This URL should be mentioned here </a:t>
            </a:r>
            <a:endParaRPr sz="100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a:solidFill>
                  <a:srgbClr val="6611CC"/>
                </a:solidFill>
                <a:uFill>
                  <a:noFill/>
                </a:uFill>
                <a:latin typeface="Roboto"/>
                <a:ea typeface="Roboto"/>
                <a:cs typeface="Roboto"/>
                <a:sym typeface="Roboto"/>
                <a:hlinkClick r:id="rId3"/>
              </a:rPr>
              <a:t>https://help.jasmin.ac.uk/article/271-jap</a:t>
            </a:r>
            <a:r>
              <a:rPr lang="en-GB" sz="1000">
                <a:solidFill>
                  <a:srgbClr val="333333"/>
                </a:solidFill>
                <a:highlight>
                  <a:srgbClr val="FFFFFF"/>
                </a:highlight>
                <a:latin typeface="Roboto"/>
                <a:ea typeface="Roboto"/>
                <a:cs typeface="Roboto"/>
                <a:sym typeface="Roboto"/>
              </a:rPr>
              <a:t> </a:t>
            </a:r>
            <a:endParaRPr sz="100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GB" sz="1000">
                <a:solidFill>
                  <a:srgbClr val="333333"/>
                </a:solidFill>
                <a:highlight>
                  <a:srgbClr val="FFFFFF"/>
                </a:highlight>
                <a:latin typeface="Roboto"/>
                <a:ea typeface="Roboto"/>
                <a:cs typeface="Roboto"/>
                <a:sym typeface="Roboto"/>
              </a:rPr>
              <a:t>and this </a:t>
            </a:r>
            <a:r>
              <a:rPr lang="en-GB" sz="1000">
                <a:solidFill>
                  <a:srgbClr val="6611CC"/>
                </a:solidFill>
                <a:uFill>
                  <a:noFill/>
                </a:uFill>
                <a:latin typeface="Roboto"/>
                <a:ea typeface="Roboto"/>
                <a:cs typeface="Roboto"/>
                <a:sym typeface="Roboto"/>
                <a:hlinkClick r:id="rId4"/>
              </a:rPr>
              <a:t>https://github.com/cedadev/jasmin_scivm/wiki</a:t>
            </a:r>
            <a:endParaRPr/>
          </a:p>
        </p:txBody>
      </p:sp>
      <p:sp>
        <p:nvSpPr>
          <p:cNvPr id="537" name="Google Shape;537;g47eb6cc2da_0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smtClean="0"/>
              <a:t>Homing in some more on the work under the ‘Facilities</a:t>
            </a:r>
            <a:r>
              <a:rPr lang="en-GB" baseline="0" dirty="0" smtClean="0"/>
              <a:t> and Services’ heading, the boxes on the left hand side refer to measurement activities, while those on the right refer to computing, data storage and handling.</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FAAM is an instrumented aircraft. The aircraft itself is based at Cranfield University in ?. NCAS scientists often fly field campaigns, in which the aircraft can be deployed anywhere in the world in support of national and international research programs. NCAS staff provide the expertise in operating the instruments and optimising their use to best capture the data needed for a particular program. There are a whole suite of instruments that can be interchangeably put onto and taken off the aircraft as needed. These include radiometers, and instruments for measuring aerosol concentrations and cloud condensation nuclei, also core instrumentation that records flight details and atmospheric parameters such as pressure, temperature and humidity.</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AMF is the Atmospheric Measurement Facility. AMF scientists operate ground based instruments such as the NCAS mobile radar, </a:t>
            </a:r>
            <a:r>
              <a:rPr lang="en-GB" baseline="0" dirty="0" err="1" smtClean="0"/>
              <a:t>lidars</a:t>
            </a:r>
            <a:r>
              <a:rPr lang="en-GB" baseline="0" dirty="0" smtClean="0"/>
              <a:t> and many instruments for measuring air quality, such as detecting concentrations of atmospheric pollutants (gaseous and particulate).</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CMS (Computational and Modelling Service) and CEDA are described in more detail in the following slides.</a:t>
            </a:r>
          </a:p>
        </p:txBody>
      </p:sp>
      <p:sp>
        <p:nvSpPr>
          <p:cNvPr id="185" name="Google Shape;185;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This slide illustrates that the computations are carried out by breaking down the global model into horizontal grid boxes and vertical levels. The resolution can vary from several degrees lat-lon and, say, 30 levels to just a few km in the horizontal and 100 levels in the vertical. Each model resolution has to work with the underlying software, such as MPI parallel libraries.</a:t>
            </a:r>
            <a:endParaRPr/>
          </a:p>
        </p:txBody>
      </p:sp>
      <p:sp>
        <p:nvSpPr>
          <p:cNvPr id="236" name="Google Shape;2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Here are some examples of the different model configurations that are available, their horizontal resolutions, and their scientific uses.</a:t>
            </a:r>
            <a:endParaRPr/>
          </a:p>
        </p:txBody>
      </p:sp>
      <p:sp>
        <p:nvSpPr>
          <p:cNvPr id="256" name="Google Shape;2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It is good to mention that this is a large model (shown previously on slide 7 &amp; 8) to simulate on a single desktop/laptop hence requirement to use HPC. Depending on which institution a scientist is based at, and which projects they are working on, they will have access to one or more HPC facilities.</a:t>
            </a:r>
            <a:endParaRPr/>
          </a:p>
        </p:txBody>
      </p:sp>
      <p:sp>
        <p:nvSpPr>
          <p:cNvPr id="263" name="Google Shape;2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Text only"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342355" y="3326682"/>
            <a:ext cx="7772400" cy="86319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342355" y="4202927"/>
            <a:ext cx="6858000" cy="551951"/>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dk1"/>
              </a:buClr>
              <a:buSzPts val="2400"/>
              <a:buNone/>
              <a:defRPr sz="2400">
                <a:solidFill>
                  <a:schemeClr val="dk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 name="Google Shape;19;p2"/>
          <p:cNvPicPr preferRelativeResize="0"/>
          <p:nvPr/>
        </p:nvPicPr>
        <p:blipFill rotWithShape="1">
          <a:blip r:embed="rId2">
            <a:alphaModFix/>
          </a:blip>
          <a:srcRect/>
          <a:stretch/>
        </p:blipFill>
        <p:spPr>
          <a:xfrm>
            <a:off x="0" y="0"/>
            <a:ext cx="3068790" cy="872231"/>
          </a:xfrm>
          <a:prstGeom prst="rect">
            <a:avLst/>
          </a:prstGeom>
          <a:noFill/>
          <a:ln>
            <a:noFill/>
          </a:ln>
        </p:spPr>
      </p:pic>
      <p:pic>
        <p:nvPicPr>
          <p:cNvPr id="20" name="Google Shape;20;p2"/>
          <p:cNvPicPr preferRelativeResize="0"/>
          <p:nvPr/>
        </p:nvPicPr>
        <p:blipFill rotWithShape="1">
          <a:blip r:embed="rId3">
            <a:alphaModFix/>
          </a:blip>
          <a:srcRect l="8166" r="54884"/>
          <a:stretch/>
        </p:blipFill>
        <p:spPr>
          <a:xfrm>
            <a:off x="2998066" y="-33453"/>
            <a:ext cx="1230489" cy="946502"/>
          </a:xfrm>
          <a:prstGeom prst="rect">
            <a:avLst/>
          </a:prstGeom>
          <a:noFill/>
          <a:ln>
            <a:noFill/>
          </a:ln>
        </p:spPr>
      </p:pic>
      <p:pic>
        <p:nvPicPr>
          <p:cNvPr id="21" name="Google Shape;21;p2"/>
          <p:cNvPicPr preferRelativeResize="0"/>
          <p:nvPr/>
        </p:nvPicPr>
        <p:blipFill rotWithShape="1">
          <a:blip r:embed="rId2">
            <a:alphaModFix/>
          </a:blip>
          <a:srcRect l="47145" r="47696"/>
          <a:stretch/>
        </p:blipFill>
        <p:spPr>
          <a:xfrm>
            <a:off x="2853100" y="0"/>
            <a:ext cx="158323" cy="8722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2"/>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9" name="Google Shape;69;p1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3"/>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4"/>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14"/>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4"/>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14"/>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6"/>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6" name="Google Shape;96;p16"/>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1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
          <p:cNvSpPr>
            <a:spLocks noGrp="1"/>
          </p:cNvSpPr>
          <p:nvPr>
            <p:ph type="pic" idx="2"/>
          </p:nvPr>
        </p:nvSpPr>
        <p:spPr>
          <a:xfrm>
            <a:off x="3887788" y="987425"/>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 name="Google Shape;104;p1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8"/>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9"/>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376518" y="380325"/>
            <a:ext cx="8417858" cy="88096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with image">
  <p:cSld name="Content slide with image">
    <p:spTree>
      <p:nvGrpSpPr>
        <p:cNvPr id="1" name="Shape 32"/>
        <p:cNvGrpSpPr/>
        <p:nvPr/>
      </p:nvGrpSpPr>
      <p:grpSpPr>
        <a:xfrm>
          <a:off x="0" y="0"/>
          <a:ext cx="0" cy="0"/>
          <a:chOff x="0" y="0"/>
          <a:chExt cx="0" cy="0"/>
        </a:xfrm>
      </p:grpSpPr>
      <p:cxnSp>
        <p:nvCxnSpPr>
          <p:cNvPr id="33" name="Google Shape;33;p5"/>
          <p:cNvCxnSpPr/>
          <p:nvPr/>
        </p:nvCxnSpPr>
        <p:spPr>
          <a:xfrm>
            <a:off x="406400" y="1028700"/>
            <a:ext cx="8424000" cy="0"/>
          </a:xfrm>
          <a:prstGeom prst="straightConnector1">
            <a:avLst/>
          </a:prstGeom>
          <a:noFill/>
          <a:ln w="9525" cap="flat" cmpd="sng">
            <a:solidFill>
              <a:schemeClr val="dk1"/>
            </a:solidFill>
            <a:prstDash val="solid"/>
            <a:miter lim="800000"/>
            <a:headEnd type="none" w="sm" len="sm"/>
            <a:tailEnd type="none" w="sm" len="sm"/>
          </a:ln>
        </p:spPr>
      </p:cxnSp>
      <p:sp>
        <p:nvSpPr>
          <p:cNvPr id="34" name="Google Shape;34;p5"/>
          <p:cNvSpPr txBox="1">
            <a:spLocks noGrp="1"/>
          </p:cNvSpPr>
          <p:nvPr>
            <p:ph type="ctrTitle"/>
          </p:nvPr>
        </p:nvSpPr>
        <p:spPr>
          <a:xfrm>
            <a:off x="368300" y="262840"/>
            <a:ext cx="8414144" cy="715085"/>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a:spLocks noGrp="1"/>
          </p:cNvSpPr>
          <p:nvPr>
            <p:ph type="pic" idx="2"/>
          </p:nvPr>
        </p:nvSpPr>
        <p:spPr>
          <a:xfrm>
            <a:off x="5346699" y="1308100"/>
            <a:ext cx="3435745" cy="4771700"/>
          </a:xfrm>
          <a:prstGeom prst="rect">
            <a:avLst/>
          </a:prstGeom>
          <a:solidFill>
            <a:srgbClr val="D8D8D8"/>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1"/>
          </p:nvPr>
        </p:nvSpPr>
        <p:spPr>
          <a:xfrm>
            <a:off x="368300" y="1308100"/>
            <a:ext cx="4622800" cy="47717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text only">
  <p:cSld name="Content slide text only">
    <p:spTree>
      <p:nvGrpSpPr>
        <p:cNvPr id="1" name="Shape 37"/>
        <p:cNvGrpSpPr/>
        <p:nvPr/>
      </p:nvGrpSpPr>
      <p:grpSpPr>
        <a:xfrm>
          <a:off x="0" y="0"/>
          <a:ext cx="0" cy="0"/>
          <a:chOff x="0" y="0"/>
          <a:chExt cx="0" cy="0"/>
        </a:xfrm>
      </p:grpSpPr>
      <p:cxnSp>
        <p:nvCxnSpPr>
          <p:cNvPr id="38" name="Google Shape;38;p6"/>
          <p:cNvCxnSpPr/>
          <p:nvPr/>
        </p:nvCxnSpPr>
        <p:spPr>
          <a:xfrm>
            <a:off x="406400" y="1028700"/>
            <a:ext cx="8424000" cy="0"/>
          </a:xfrm>
          <a:prstGeom prst="straightConnector1">
            <a:avLst/>
          </a:prstGeom>
          <a:noFill/>
          <a:ln w="9525" cap="flat" cmpd="sng">
            <a:solidFill>
              <a:schemeClr val="dk1"/>
            </a:solidFill>
            <a:prstDash val="solid"/>
            <a:miter lim="800000"/>
            <a:headEnd type="none" w="sm" len="sm"/>
            <a:tailEnd type="none" w="sm" len="sm"/>
          </a:ln>
        </p:spPr>
      </p:cxnSp>
      <p:sp>
        <p:nvSpPr>
          <p:cNvPr id="39" name="Google Shape;39;p6"/>
          <p:cNvSpPr txBox="1">
            <a:spLocks noGrp="1"/>
          </p:cNvSpPr>
          <p:nvPr>
            <p:ph type="ctrTitle"/>
          </p:nvPr>
        </p:nvSpPr>
        <p:spPr>
          <a:xfrm>
            <a:off x="368300" y="262840"/>
            <a:ext cx="8414144" cy="715085"/>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368300" y="1308100"/>
            <a:ext cx="8414144" cy="47717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278855" y="2057036"/>
            <a:ext cx="4256859" cy="86319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000"/>
              <a:buFont typeface="Calibri"/>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subTitle" idx="1"/>
          </p:nvPr>
        </p:nvSpPr>
        <p:spPr>
          <a:xfrm>
            <a:off x="278854" y="2963405"/>
            <a:ext cx="4256859" cy="551951"/>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30"/>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rmAutofit/>
          </a:bodyPr>
          <a:lstStyle>
            <a:lvl1pPr marR="0" lvl="0" algn="r" rtl="0">
              <a:lnSpc>
                <a:spcPct val="90000"/>
              </a:lnSpc>
              <a:spcBef>
                <a:spcPts val="0"/>
              </a:spcBef>
              <a:spcAft>
                <a:spcPts val="0"/>
              </a:spcAft>
              <a:buClr>
                <a:srgbClr val="032044"/>
              </a:buClr>
              <a:buSzPts val="3600"/>
              <a:buFont typeface="Arial"/>
              <a:buNone/>
              <a:defRPr sz="3600" b="0" i="0" u="none" strike="noStrike" cap="none">
                <a:solidFill>
                  <a:srgbClr val="03204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44315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 slide text only">
    <p:spTree>
      <p:nvGrpSpPr>
        <p:cNvPr id="1" name=""/>
        <p:cNvGrpSpPr/>
        <p:nvPr/>
      </p:nvGrpSpPr>
      <p:grpSpPr>
        <a:xfrm>
          <a:off x="0" y="0"/>
          <a:ext cx="0" cy="0"/>
          <a:chOff x="0" y="0"/>
          <a:chExt cx="0" cy="0"/>
        </a:xfrm>
      </p:grpSpPr>
      <p:cxnSp>
        <p:nvCxnSpPr>
          <p:cNvPr id="18" name="Straight Connector 17"/>
          <p:cNvCxnSpPr/>
          <p:nvPr userDrawn="1"/>
        </p:nvCxnSpPr>
        <p:spPr>
          <a:xfrm>
            <a:off x="406400" y="1028700"/>
            <a:ext cx="84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ctrTitle" hasCustomPrompt="1"/>
          </p:nvPr>
        </p:nvSpPr>
        <p:spPr>
          <a:xfrm>
            <a:off x="406400" y="313615"/>
            <a:ext cx="6733371" cy="715085"/>
          </a:xfrm>
          <a:prstGeom prst="rect">
            <a:avLst/>
          </a:prstGeom>
        </p:spPr>
        <p:txBody>
          <a:bodyPr anchor="t"/>
          <a:lstStyle>
            <a:lvl1pPr algn="l">
              <a:defRPr sz="2800" baseline="0">
                <a:solidFill>
                  <a:srgbClr val="63666A"/>
                </a:solidFill>
                <a:latin typeface="+mn-lt"/>
              </a:defRPr>
            </a:lvl1pPr>
          </a:lstStyle>
          <a:p>
            <a:r>
              <a:rPr lang="en-US" dirty="0"/>
              <a:t>Content slide heading</a:t>
            </a:r>
          </a:p>
        </p:txBody>
      </p:sp>
      <p:sp>
        <p:nvSpPr>
          <p:cNvPr id="7" name="Text Placeholder 2"/>
          <p:cNvSpPr>
            <a:spLocks noGrp="1"/>
          </p:cNvSpPr>
          <p:nvPr>
            <p:ph type="body" sz="quarter" idx="12" hasCustomPrompt="1"/>
          </p:nvPr>
        </p:nvSpPr>
        <p:spPr>
          <a:xfrm>
            <a:off x="368300" y="1494263"/>
            <a:ext cx="8462100" cy="4180119"/>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a:solidFill>
                  <a:srgbClr val="63666A"/>
                </a:solidFill>
                <a:latin typeface="+mn-lt"/>
                <a:cs typeface="Arial" panose="020B0604020202020204" pitchFamily="34" charset="0"/>
              </a:defRPr>
            </a:lvl1pPr>
          </a:lstStyle>
          <a:p>
            <a:pPr marL="171450" indent="-171450">
              <a:buFont typeface="Arial" panose="020B0604020202020204" pitchFamily="34" charset="0"/>
              <a:buChar char="•"/>
            </a:pPr>
            <a:r>
              <a:rPr lang="en-US" sz="1400" dirty="0"/>
              <a:t>Content</a:t>
            </a:r>
            <a:r>
              <a:rPr lang="en-US" sz="1400" baseline="0" dirty="0"/>
              <a:t> text here</a:t>
            </a:r>
          </a:p>
          <a:p>
            <a:pPr marL="171450" indent="-171450">
              <a:buFont typeface="Arial" panose="020B0604020202020204" pitchFamily="34" charset="0"/>
              <a:buChar char="•"/>
            </a:pPr>
            <a:r>
              <a:rPr lang="en-US" sz="1400" baseline="0" dirty="0"/>
              <a:t>Second bullet here</a:t>
            </a:r>
          </a:p>
          <a:p>
            <a:pPr marL="171450" indent="-171450">
              <a:buFont typeface="Arial" panose="020B0604020202020204" pitchFamily="34" charset="0"/>
              <a:buChar char="•"/>
            </a:pPr>
            <a:r>
              <a:rPr lang="en-US" sz="1400" baseline="0" dirty="0"/>
              <a:t>Another bullet point here</a:t>
            </a:r>
          </a:p>
          <a:p>
            <a:pPr marL="0" indent="0">
              <a:lnSpc>
                <a:spcPct val="100000"/>
              </a:lnSpc>
              <a:spcBef>
                <a:spcPts val="600"/>
              </a:spcBef>
              <a:buFont typeface="Arial" panose="020B0604020202020204" pitchFamily="34" charset="0"/>
              <a:buNone/>
            </a:pPr>
            <a:r>
              <a:rPr lang="en-US" sz="1400" baseline="0" dirty="0"/>
              <a:t>Main Content text entered here. </a:t>
            </a:r>
            <a:endParaRPr lang="en-US" sz="1400" dirty="0"/>
          </a:p>
        </p:txBody>
      </p:sp>
      <p:pic>
        <p:nvPicPr>
          <p:cNvPr id="5" name="Picture 4">
            <a:extLst>
              <a:ext uri="{FF2B5EF4-FFF2-40B4-BE49-F238E27FC236}">
                <a16:creationId xmlns:a16="http://schemas.microsoft.com/office/drawing/2014/main" id="{624290EE-9AF7-B547-9D00-100C2A1E0B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9771" y="308340"/>
            <a:ext cx="1690629" cy="338126"/>
          </a:xfrm>
          <a:prstGeom prst="rect">
            <a:avLst/>
          </a:prstGeom>
        </p:spPr>
      </p:pic>
    </p:spTree>
    <p:extLst>
      <p:ext uri="{BB962C8B-B14F-4D97-AF65-F5344CB8AC3E}">
        <p14:creationId xmlns:p14="http://schemas.microsoft.com/office/powerpoint/2010/main" val="305343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1">
            <a:alphaModFix/>
          </a:blip>
          <a:srcRect/>
          <a:stretch/>
        </p:blipFill>
        <p:spPr>
          <a:xfrm>
            <a:off x="31261" y="6060170"/>
            <a:ext cx="1524000" cy="406978"/>
          </a:xfrm>
          <a:prstGeom prst="rect">
            <a:avLst/>
          </a:prstGeom>
          <a:noFill/>
          <a:ln>
            <a:noFill/>
          </a:ln>
        </p:spPr>
      </p:pic>
      <p:pic>
        <p:nvPicPr>
          <p:cNvPr id="11" name="Google Shape;11;p1"/>
          <p:cNvPicPr preferRelativeResize="0"/>
          <p:nvPr/>
        </p:nvPicPr>
        <p:blipFill rotWithShape="1">
          <a:blip r:embed="rId12">
            <a:alphaModFix/>
          </a:blip>
          <a:srcRect/>
          <a:stretch/>
        </p:blipFill>
        <p:spPr>
          <a:xfrm>
            <a:off x="7731287" y="6129665"/>
            <a:ext cx="1310231" cy="337483"/>
          </a:xfrm>
          <a:prstGeom prst="rect">
            <a:avLst/>
          </a:prstGeom>
          <a:noFill/>
          <a:ln>
            <a:noFill/>
          </a:ln>
        </p:spPr>
      </p:pic>
      <p:pic>
        <p:nvPicPr>
          <p:cNvPr id="12" name="Google Shape;12;p1"/>
          <p:cNvPicPr preferRelativeResize="0"/>
          <p:nvPr/>
        </p:nvPicPr>
        <p:blipFill rotWithShape="1">
          <a:blip r:embed="rId13">
            <a:alphaModFix/>
          </a:blip>
          <a:srcRect/>
          <a:stretch/>
        </p:blipFill>
        <p:spPr>
          <a:xfrm>
            <a:off x="6212264" y="6116687"/>
            <a:ext cx="1476610" cy="350461"/>
          </a:xfrm>
          <a:prstGeom prst="rect">
            <a:avLst/>
          </a:prstGeom>
          <a:noFill/>
          <a:ln>
            <a:noFill/>
          </a:ln>
        </p:spPr>
      </p:pic>
      <p:sp>
        <p:nvSpPr>
          <p:cNvPr id="13" name="Google Shape;13;p1"/>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p:nvPr/>
        </p:nvSpPr>
        <p:spPr>
          <a:xfrm>
            <a:off x="-156308" y="5869354"/>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
          <p:cNvSpPr txBox="1">
            <a:spLocks noGrp="1"/>
          </p:cNvSpPr>
          <p:nvPr>
            <p:ph type="title"/>
          </p:nvPr>
        </p:nvSpPr>
        <p:spPr>
          <a:xfrm>
            <a:off x="376518" y="380325"/>
            <a:ext cx="8417858" cy="880969"/>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73"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5.png"/><Relationship Id="rId11" Type="http://schemas.openxmlformats.org/officeDocument/2006/relationships/image" Target="../media/image40.jpg"/><Relationship Id="rId5" Type="http://schemas.openxmlformats.org/officeDocument/2006/relationships/image" Target="../media/image34.png"/><Relationship Id="rId15" Type="http://schemas.openxmlformats.org/officeDocument/2006/relationships/image" Target="../media/image44.jpg"/><Relationship Id="rId10" Type="http://schemas.openxmlformats.org/officeDocument/2006/relationships/image" Target="../media/image39.png"/><Relationship Id="rId4" Type="http://schemas.openxmlformats.org/officeDocument/2006/relationships/image" Target="../media/image33.jpg"/><Relationship Id="rId9" Type="http://schemas.openxmlformats.org/officeDocument/2006/relationships/image" Target="../media/image38.png"/><Relationship Id="rId1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jp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jpg"/><Relationship Id="rId25" Type="http://schemas.openxmlformats.org/officeDocument/2006/relationships/image" Target="../media/image88.png"/><Relationship Id="rId33" Type="http://schemas.openxmlformats.org/officeDocument/2006/relationships/comments" Target="../comments/comment2.xml"/><Relationship Id="rId2" Type="http://schemas.openxmlformats.org/officeDocument/2006/relationships/notesSlide" Target="../notesSlides/notesSlide19.xml"/><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2.jp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32" Type="http://schemas.openxmlformats.org/officeDocument/2006/relationships/image" Target="../media/image95.jp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4.png"/><Relationship Id="rId4" Type="http://schemas.openxmlformats.org/officeDocument/2006/relationships/image" Target="../media/image67.jp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jpg"/><Relationship Id="rId30" Type="http://schemas.openxmlformats.org/officeDocument/2006/relationships/image" Target="../media/image93.png"/><Relationship Id="rId8" Type="http://schemas.openxmlformats.org/officeDocument/2006/relationships/image" Target="../media/image71.png"/></Relationships>
</file>

<file path=ppt/slides/_rels/slide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jp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7.jp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ctrTitle"/>
          </p:nvPr>
        </p:nvSpPr>
        <p:spPr>
          <a:xfrm>
            <a:off x="0" y="2751063"/>
            <a:ext cx="9144000" cy="139801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959"/>
              <a:buFont typeface="Nunito"/>
              <a:buNone/>
            </a:pPr>
            <a:r>
              <a:rPr lang="en-GB" sz="4400" b="1" dirty="0">
                <a:latin typeface="Arial Rounded MT Bold" panose="020F0704030504030204" pitchFamily="34" charset="0"/>
                <a:ea typeface="Nunito"/>
                <a:cs typeface="Nunito"/>
                <a:sym typeface="Nunito"/>
              </a:rPr>
              <a:t>NCAS, CMS, CEDA and JASMIN:</a:t>
            </a:r>
            <a:br>
              <a:rPr lang="en-GB" sz="4400" b="1" dirty="0">
                <a:latin typeface="Arial Rounded MT Bold" panose="020F0704030504030204" pitchFamily="34" charset="0"/>
                <a:ea typeface="Nunito"/>
                <a:cs typeface="Nunito"/>
                <a:sym typeface="Nunito"/>
              </a:rPr>
            </a:br>
            <a:r>
              <a:rPr lang="en-GB" sz="4400" b="1" dirty="0">
                <a:latin typeface="Arial Rounded MT Bold" panose="020F0704030504030204" pitchFamily="34" charset="0"/>
                <a:ea typeface="Nunito"/>
                <a:cs typeface="Nunito"/>
                <a:sym typeface="Nunito"/>
              </a:rPr>
              <a:t>AN OVERVIEW</a:t>
            </a:r>
            <a:endParaRPr sz="4400" b="1" dirty="0">
              <a:latin typeface="Arial Rounded MT Bold" panose="020F0704030504030204" pitchFamily="34" charset="0"/>
              <a:ea typeface="Nunito"/>
              <a:cs typeface="Nunito"/>
              <a:sym typeface="Nuni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idx="4294967295"/>
          </p:nvPr>
        </p:nvSpPr>
        <p:spPr>
          <a:xfrm>
            <a:off x="0" y="247650"/>
            <a:ext cx="8429625" cy="53022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8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NCAS supported MACHINES</a:t>
            </a:r>
            <a:endParaRPr sz="3200" dirty="0">
              <a:latin typeface="Arial Rounded MT Bold" panose="020F0704030504030204" pitchFamily="34" charset="0"/>
            </a:endParaRPr>
          </a:p>
        </p:txBody>
      </p:sp>
      <p:pic>
        <p:nvPicPr>
          <p:cNvPr id="266" name="Google Shape;266;p35" descr="C:\Program Files\Microsoft Office\MEDIA\CAGCAT10\j0195384.wmf"/>
          <p:cNvPicPr preferRelativeResize="0"/>
          <p:nvPr/>
        </p:nvPicPr>
        <p:blipFill rotWithShape="1">
          <a:blip r:embed="rId3">
            <a:alphaModFix/>
          </a:blip>
          <a:srcRect/>
          <a:stretch/>
        </p:blipFill>
        <p:spPr>
          <a:xfrm>
            <a:off x="251520" y="5510229"/>
            <a:ext cx="775630" cy="792089"/>
          </a:xfrm>
          <a:prstGeom prst="rect">
            <a:avLst/>
          </a:prstGeom>
          <a:noFill/>
          <a:ln>
            <a:noFill/>
          </a:ln>
        </p:spPr>
      </p:pic>
      <p:sp>
        <p:nvSpPr>
          <p:cNvPr id="267" name="Google Shape;267;p35"/>
          <p:cNvSpPr/>
          <p:nvPr/>
        </p:nvSpPr>
        <p:spPr>
          <a:xfrm>
            <a:off x="1115615" y="6093295"/>
            <a:ext cx="1872209" cy="43088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200">
                <a:solidFill>
                  <a:srgbClr val="4F81BD"/>
                </a:solidFill>
                <a:latin typeface="Calibri"/>
                <a:ea typeface="Calibri"/>
                <a:cs typeface="Calibri"/>
                <a:sym typeface="Calibri"/>
              </a:rPr>
              <a:t>user ssh to all </a:t>
            </a:r>
            <a:endParaRPr/>
          </a:p>
        </p:txBody>
      </p:sp>
      <p:cxnSp>
        <p:nvCxnSpPr>
          <p:cNvPr id="268" name="Google Shape;268;p35"/>
          <p:cNvCxnSpPr/>
          <p:nvPr/>
        </p:nvCxnSpPr>
        <p:spPr>
          <a:xfrm>
            <a:off x="1187624" y="6021288"/>
            <a:ext cx="936105" cy="1"/>
          </a:xfrm>
          <a:prstGeom prst="straightConnector1">
            <a:avLst/>
          </a:prstGeom>
          <a:noFill/>
          <a:ln w="25400" cap="flat" cmpd="sng">
            <a:solidFill>
              <a:srgbClr val="4A7EBB"/>
            </a:solidFill>
            <a:prstDash val="dash"/>
            <a:bevel/>
            <a:headEnd type="none" w="sm" len="sm"/>
            <a:tailEnd type="triangle" w="med" len="med"/>
          </a:ln>
        </p:spPr>
      </p:cxnSp>
      <p:sp>
        <p:nvSpPr>
          <p:cNvPr id="269" name="Google Shape;269;p35"/>
          <p:cNvSpPr/>
          <p:nvPr/>
        </p:nvSpPr>
        <p:spPr>
          <a:xfrm>
            <a:off x="266618" y="1621703"/>
            <a:ext cx="2534089" cy="587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0" name="Google Shape;270;p35"/>
          <p:cNvPicPr preferRelativeResize="0"/>
          <p:nvPr/>
        </p:nvPicPr>
        <p:blipFill rotWithShape="1">
          <a:blip r:embed="rId4">
            <a:alphaModFix/>
          </a:blip>
          <a:srcRect/>
          <a:stretch/>
        </p:blipFill>
        <p:spPr>
          <a:xfrm>
            <a:off x="282905" y="1268760"/>
            <a:ext cx="2534089" cy="587002"/>
          </a:xfrm>
          <a:prstGeom prst="rect">
            <a:avLst/>
          </a:prstGeom>
          <a:noFill/>
          <a:ln w="25400" cap="flat" cmpd="sng">
            <a:solidFill>
              <a:srgbClr val="F3F7F5"/>
            </a:solidFill>
            <a:prstDash val="solid"/>
            <a:miter lim="400000"/>
            <a:headEnd type="none" w="sm" len="sm"/>
            <a:tailEnd type="none" w="sm" len="sm"/>
          </a:ln>
          <a:effectLst>
            <a:outerShdw blurRad="50800" dist="25400" dir="3600000" rotWithShape="0">
              <a:srgbClr val="000000">
                <a:alpha val="69803"/>
              </a:srgbClr>
            </a:outerShdw>
          </a:effectLst>
        </p:spPr>
      </p:pic>
      <p:cxnSp>
        <p:nvCxnSpPr>
          <p:cNvPr id="271" name="Google Shape;271;p35"/>
          <p:cNvCxnSpPr/>
          <p:nvPr/>
        </p:nvCxnSpPr>
        <p:spPr>
          <a:xfrm rot="10800000">
            <a:off x="467545" y="1916832"/>
            <a:ext cx="0" cy="3394889"/>
          </a:xfrm>
          <a:prstGeom prst="straightConnector1">
            <a:avLst/>
          </a:prstGeom>
          <a:noFill/>
          <a:ln w="25400" cap="flat" cmpd="sng">
            <a:solidFill>
              <a:srgbClr val="4A7EBB"/>
            </a:solidFill>
            <a:prstDash val="dash"/>
            <a:bevel/>
            <a:headEnd type="none" w="sm" len="sm"/>
            <a:tailEnd type="triangle" w="med" len="med"/>
          </a:ln>
        </p:spPr>
      </p:cxnSp>
      <p:cxnSp>
        <p:nvCxnSpPr>
          <p:cNvPr id="272" name="Google Shape;272;p35"/>
          <p:cNvCxnSpPr/>
          <p:nvPr/>
        </p:nvCxnSpPr>
        <p:spPr>
          <a:xfrm rot="10800000" flipH="1">
            <a:off x="1188500" y="5059175"/>
            <a:ext cx="305400" cy="417600"/>
          </a:xfrm>
          <a:prstGeom prst="straightConnector1">
            <a:avLst/>
          </a:prstGeom>
          <a:noFill/>
          <a:ln w="25400" cap="flat" cmpd="sng">
            <a:solidFill>
              <a:srgbClr val="4A7EBB"/>
            </a:solidFill>
            <a:prstDash val="dash"/>
            <a:bevel/>
            <a:headEnd type="none" w="sm" len="sm"/>
            <a:tailEnd type="triangle" w="med" len="med"/>
          </a:ln>
        </p:spPr>
      </p:cxnSp>
      <p:sp>
        <p:nvSpPr>
          <p:cNvPr id="273" name="Google Shape;273;p35"/>
          <p:cNvSpPr/>
          <p:nvPr/>
        </p:nvSpPr>
        <p:spPr>
          <a:xfrm>
            <a:off x="3421013" y="1772816"/>
            <a:ext cx="2015083" cy="1015659"/>
          </a:xfrm>
          <a:prstGeom prst="rect">
            <a:avLst/>
          </a:prstGeom>
          <a:blipFill rotWithShape="1">
            <a:blip r:embed="rId5">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3000">
                <a:solidFill>
                  <a:srgbClr val="FFFFFF"/>
                </a:solidFill>
                <a:latin typeface="Calibri"/>
                <a:ea typeface="Calibri"/>
                <a:cs typeface="Calibri"/>
                <a:sym typeface="Calibri"/>
              </a:rPr>
              <a:t>UM submission</a:t>
            </a:r>
            <a:endParaRPr/>
          </a:p>
        </p:txBody>
      </p:sp>
      <p:sp>
        <p:nvSpPr>
          <p:cNvPr id="274" name="Google Shape;274;p35"/>
          <p:cNvSpPr/>
          <p:nvPr/>
        </p:nvSpPr>
        <p:spPr>
          <a:xfrm>
            <a:off x="3296875" y="3978076"/>
            <a:ext cx="2292167" cy="2310493"/>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5" name="Google Shape;275;p35" descr="new_archer_logo_small_trans.png"/>
          <p:cNvPicPr preferRelativeResize="0"/>
          <p:nvPr/>
        </p:nvPicPr>
        <p:blipFill rotWithShape="1">
          <a:blip r:embed="rId6">
            <a:alphaModFix/>
          </a:blip>
          <a:srcRect/>
          <a:stretch/>
        </p:blipFill>
        <p:spPr>
          <a:xfrm>
            <a:off x="3805560" y="4141093"/>
            <a:ext cx="1152129" cy="371580"/>
          </a:xfrm>
          <a:prstGeom prst="rect">
            <a:avLst/>
          </a:prstGeom>
          <a:noFill/>
          <a:ln>
            <a:noFill/>
          </a:ln>
        </p:spPr>
      </p:pic>
      <p:sp>
        <p:nvSpPr>
          <p:cNvPr id="276" name="Google Shape;276;p35"/>
          <p:cNvSpPr/>
          <p:nvPr/>
        </p:nvSpPr>
        <p:spPr>
          <a:xfrm>
            <a:off x="3992766" y="5646826"/>
            <a:ext cx="936105" cy="400105"/>
          </a:xfrm>
          <a:prstGeom prst="rect">
            <a:avLst/>
          </a:prstGeom>
          <a:blipFill rotWithShape="1">
            <a:blip r:embed="rId7">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FFFFFF"/>
                </a:solidFill>
                <a:latin typeface="Calibri"/>
                <a:ea typeface="Calibri"/>
                <a:cs typeface="Calibri"/>
                <a:sym typeface="Calibri"/>
              </a:rPr>
              <a:t>RDF</a:t>
            </a:r>
            <a:endParaRPr/>
          </a:p>
        </p:txBody>
      </p:sp>
      <p:sp>
        <p:nvSpPr>
          <p:cNvPr id="277" name="Google Shape;277;p35"/>
          <p:cNvSpPr/>
          <p:nvPr/>
        </p:nvSpPr>
        <p:spPr>
          <a:xfrm>
            <a:off x="153968" y="5013176"/>
            <a:ext cx="741353" cy="461661"/>
          </a:xfrm>
          <a:prstGeom prst="rect">
            <a:avLst/>
          </a:prstGeom>
          <a:solidFill>
            <a:srgbClr val="FFFFFF"/>
          </a:solidFill>
          <a:ln>
            <a:noFill/>
          </a:ln>
        </p:spPr>
        <p:txBody>
          <a:bodyPr spcFirstLastPara="1" wrap="square" lIns="45700" tIns="45700" rIns="45700" bIns="45700" anchor="t" anchorCtr="0">
            <a:noAutofit/>
          </a:bodyPr>
          <a:lstStyle/>
          <a:p>
            <a:pPr marL="342900" marR="0" lvl="0" indent="-342900" algn="l" rtl="0">
              <a:spcBef>
                <a:spcPts val="0"/>
              </a:spcBef>
              <a:spcAft>
                <a:spcPts val="0"/>
              </a:spcAft>
              <a:buNone/>
            </a:pPr>
            <a:r>
              <a:rPr lang="en-GB" sz="2400" b="1">
                <a:solidFill>
                  <a:srgbClr val="186F4D"/>
                </a:solidFill>
                <a:latin typeface="Calibri"/>
                <a:ea typeface="Calibri"/>
                <a:cs typeface="Calibri"/>
                <a:sym typeface="Calibri"/>
              </a:rPr>
              <a:t>Local</a:t>
            </a:r>
            <a:endParaRPr/>
          </a:p>
        </p:txBody>
      </p:sp>
      <p:sp>
        <p:nvSpPr>
          <p:cNvPr id="278" name="Google Shape;278;p35"/>
          <p:cNvSpPr/>
          <p:nvPr/>
        </p:nvSpPr>
        <p:spPr>
          <a:xfrm>
            <a:off x="3216160" y="1412776"/>
            <a:ext cx="2489315"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000000"/>
                </a:solidFill>
                <a:latin typeface="Calibri"/>
                <a:ea typeface="Calibri"/>
                <a:cs typeface="Calibri"/>
                <a:sym typeface="Calibri"/>
              </a:rPr>
              <a:t>Code repositories</a:t>
            </a:r>
            <a:endParaRPr sz="1800">
              <a:solidFill>
                <a:srgbClr val="000000"/>
              </a:solidFill>
              <a:latin typeface="Calibri"/>
              <a:ea typeface="Calibri"/>
              <a:cs typeface="Calibri"/>
              <a:sym typeface="Calibri"/>
            </a:endParaRPr>
          </a:p>
        </p:txBody>
      </p:sp>
      <p:sp>
        <p:nvSpPr>
          <p:cNvPr id="279" name="Google Shape;279;p35"/>
          <p:cNvSpPr/>
          <p:nvPr/>
        </p:nvSpPr>
        <p:spPr>
          <a:xfrm>
            <a:off x="6099682" y="2924944"/>
            <a:ext cx="2283237" cy="215192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0" name="Google Shape;280;p35" descr="MO_Master_B1.jpg"/>
          <p:cNvPicPr preferRelativeResize="0"/>
          <p:nvPr/>
        </p:nvPicPr>
        <p:blipFill rotWithShape="1">
          <a:blip r:embed="rId8">
            <a:alphaModFix/>
          </a:blip>
          <a:srcRect/>
          <a:stretch/>
        </p:blipFill>
        <p:spPr>
          <a:xfrm>
            <a:off x="7553971" y="3680742"/>
            <a:ext cx="648072" cy="481636"/>
          </a:xfrm>
          <a:prstGeom prst="rect">
            <a:avLst/>
          </a:prstGeom>
          <a:noFill/>
          <a:ln>
            <a:noFill/>
          </a:ln>
        </p:spPr>
      </p:pic>
      <p:pic>
        <p:nvPicPr>
          <p:cNvPr id="281" name="Google Shape;281;p35" descr="nerc-logo-115.png"/>
          <p:cNvPicPr preferRelativeResize="0"/>
          <p:nvPr/>
        </p:nvPicPr>
        <p:blipFill rotWithShape="1">
          <a:blip r:embed="rId9">
            <a:alphaModFix/>
          </a:blip>
          <a:srcRect/>
          <a:stretch/>
        </p:blipFill>
        <p:spPr>
          <a:xfrm>
            <a:off x="7562900" y="4220517"/>
            <a:ext cx="648072" cy="368864"/>
          </a:xfrm>
          <a:prstGeom prst="rect">
            <a:avLst/>
          </a:prstGeom>
          <a:noFill/>
          <a:ln>
            <a:noFill/>
          </a:ln>
        </p:spPr>
      </p:pic>
      <p:sp>
        <p:nvSpPr>
          <p:cNvPr id="282" name="Google Shape;282;p35"/>
          <p:cNvSpPr/>
          <p:nvPr/>
        </p:nvSpPr>
        <p:spPr>
          <a:xfrm>
            <a:off x="6781891" y="4509120"/>
            <a:ext cx="1008113" cy="400105"/>
          </a:xfrm>
          <a:prstGeom prst="rect">
            <a:avLst/>
          </a:prstGeom>
          <a:blipFill rotWithShape="1">
            <a:blip r:embed="rId7">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FFFFFF"/>
                </a:solidFill>
                <a:latin typeface="Calibri"/>
                <a:ea typeface="Calibri"/>
                <a:cs typeface="Calibri"/>
                <a:sym typeface="Calibri"/>
              </a:rPr>
              <a:t>MASS</a:t>
            </a:r>
            <a:endParaRPr/>
          </a:p>
        </p:txBody>
      </p:sp>
      <p:sp>
        <p:nvSpPr>
          <p:cNvPr id="283" name="Google Shape;283;p35"/>
          <p:cNvSpPr/>
          <p:nvPr/>
        </p:nvSpPr>
        <p:spPr>
          <a:xfrm>
            <a:off x="6536358" y="3212976"/>
            <a:ext cx="1368153"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chemeClr val="dk1"/>
                </a:solidFill>
                <a:latin typeface="Trebuchet MS"/>
                <a:ea typeface="Trebuchet MS"/>
                <a:cs typeface="Trebuchet MS"/>
                <a:sym typeface="Trebuchet MS"/>
              </a:rPr>
              <a:t>MONSooN</a:t>
            </a:r>
            <a:endParaRPr/>
          </a:p>
        </p:txBody>
      </p:sp>
      <p:sp>
        <p:nvSpPr>
          <p:cNvPr id="284" name="Google Shape;284;p35"/>
          <p:cNvSpPr/>
          <p:nvPr/>
        </p:nvSpPr>
        <p:spPr>
          <a:xfrm>
            <a:off x="6738257" y="2708920"/>
            <a:ext cx="1006085" cy="366999"/>
          </a:xfrm>
          <a:prstGeom prst="rect">
            <a:avLst/>
          </a:prstGeom>
          <a:blipFill rotWithShape="1">
            <a:blip r:embed="rId10">
              <a:alphaModFix/>
            </a:blip>
            <a:stretch>
              <a:fillRect/>
            </a:stretch>
          </a:blipFill>
          <a:ln>
            <a:noFill/>
          </a:ln>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000000"/>
                </a:solidFill>
                <a:latin typeface="Calibri"/>
                <a:ea typeface="Calibri"/>
                <a:cs typeface="Calibri"/>
                <a:sym typeface="Calibri"/>
              </a:rPr>
              <a:t>Lander</a:t>
            </a:r>
            <a:endParaRPr/>
          </a:p>
        </p:txBody>
      </p:sp>
      <p:cxnSp>
        <p:nvCxnSpPr>
          <p:cNvPr id="285" name="Google Shape;285;p35"/>
          <p:cNvCxnSpPr/>
          <p:nvPr/>
        </p:nvCxnSpPr>
        <p:spPr>
          <a:xfrm>
            <a:off x="5436096" y="2621181"/>
            <a:ext cx="1320950" cy="333868"/>
          </a:xfrm>
          <a:prstGeom prst="straightConnector1">
            <a:avLst/>
          </a:prstGeom>
          <a:noFill/>
          <a:ln w="25400" cap="flat" cmpd="sng">
            <a:solidFill>
              <a:srgbClr val="4A7EBB"/>
            </a:solidFill>
            <a:prstDash val="solid"/>
            <a:bevel/>
            <a:headEnd type="none" w="sm" len="sm"/>
            <a:tailEnd type="stealth" w="med" len="med"/>
          </a:ln>
        </p:spPr>
      </p:cxnSp>
      <p:cxnSp>
        <p:nvCxnSpPr>
          <p:cNvPr id="286" name="Google Shape;286;p35"/>
          <p:cNvCxnSpPr/>
          <p:nvPr/>
        </p:nvCxnSpPr>
        <p:spPr>
          <a:xfrm>
            <a:off x="4936888" y="5825381"/>
            <a:ext cx="1959571" cy="1"/>
          </a:xfrm>
          <a:prstGeom prst="straightConnector1">
            <a:avLst/>
          </a:prstGeom>
          <a:noFill/>
          <a:ln w="25400" cap="flat" cmpd="sng">
            <a:solidFill>
              <a:srgbClr val="4A7EBB"/>
            </a:solidFill>
            <a:prstDash val="solid"/>
            <a:bevel/>
            <a:headEnd type="none" w="sm" len="sm"/>
            <a:tailEnd type="none" w="sm" len="sm"/>
          </a:ln>
        </p:spPr>
      </p:cxnSp>
      <p:cxnSp>
        <p:nvCxnSpPr>
          <p:cNvPr id="287" name="Google Shape;287;p35"/>
          <p:cNvCxnSpPr/>
          <p:nvPr/>
        </p:nvCxnSpPr>
        <p:spPr>
          <a:xfrm rot="10800000" flipH="1">
            <a:off x="7306314" y="5036766"/>
            <a:ext cx="1" cy="587002"/>
          </a:xfrm>
          <a:prstGeom prst="straightConnector1">
            <a:avLst/>
          </a:prstGeom>
          <a:noFill/>
          <a:ln w="25400" cap="flat" cmpd="sng">
            <a:solidFill>
              <a:srgbClr val="4A7EBB"/>
            </a:solidFill>
            <a:prstDash val="solid"/>
            <a:bevel/>
            <a:headEnd type="none" w="sm" len="sm"/>
            <a:tailEnd type="none" w="sm" len="sm"/>
          </a:ln>
        </p:spPr>
      </p:cxnSp>
      <p:sp>
        <p:nvSpPr>
          <p:cNvPr id="288" name="Google Shape;288;p35"/>
          <p:cNvSpPr/>
          <p:nvPr/>
        </p:nvSpPr>
        <p:spPr>
          <a:xfrm>
            <a:off x="6281705" y="5229200"/>
            <a:ext cx="2007296" cy="147551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9" name="Google Shape;289;p35" descr="ceda.jpeg"/>
          <p:cNvPicPr preferRelativeResize="0"/>
          <p:nvPr/>
        </p:nvPicPr>
        <p:blipFill rotWithShape="1">
          <a:blip r:embed="rId11">
            <a:alphaModFix/>
          </a:blip>
          <a:srcRect/>
          <a:stretch/>
        </p:blipFill>
        <p:spPr>
          <a:xfrm>
            <a:off x="6277834" y="5949280"/>
            <a:ext cx="2016226" cy="538140"/>
          </a:xfrm>
          <a:prstGeom prst="rect">
            <a:avLst/>
          </a:prstGeom>
          <a:noFill/>
          <a:ln>
            <a:noFill/>
          </a:ln>
        </p:spPr>
      </p:pic>
      <p:sp>
        <p:nvSpPr>
          <p:cNvPr id="290" name="Google Shape;290;p35"/>
          <p:cNvSpPr/>
          <p:nvPr/>
        </p:nvSpPr>
        <p:spPr>
          <a:xfrm>
            <a:off x="6898684" y="5517232"/>
            <a:ext cx="1098019"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186F4D"/>
                </a:solidFill>
                <a:latin typeface="Trebuchet MS"/>
                <a:ea typeface="Trebuchet MS"/>
                <a:cs typeface="Trebuchet MS"/>
                <a:sym typeface="Trebuchet MS"/>
              </a:rPr>
              <a:t>Jasmin</a:t>
            </a:r>
            <a:endParaRPr/>
          </a:p>
        </p:txBody>
      </p:sp>
      <p:cxnSp>
        <p:nvCxnSpPr>
          <p:cNvPr id="291" name="Google Shape;291;p35"/>
          <p:cNvCxnSpPr/>
          <p:nvPr/>
        </p:nvCxnSpPr>
        <p:spPr>
          <a:xfrm>
            <a:off x="4410414" y="2820651"/>
            <a:ext cx="0" cy="1157504"/>
          </a:xfrm>
          <a:prstGeom prst="straightConnector1">
            <a:avLst/>
          </a:prstGeom>
          <a:noFill/>
          <a:ln w="25400" cap="flat" cmpd="sng">
            <a:solidFill>
              <a:srgbClr val="4A7EBB"/>
            </a:solidFill>
            <a:prstDash val="solid"/>
            <a:bevel/>
            <a:headEnd type="none" w="sm" len="sm"/>
            <a:tailEnd type="stealth" w="med" len="med"/>
          </a:ln>
        </p:spPr>
      </p:cxnSp>
      <p:sp>
        <p:nvSpPr>
          <p:cNvPr id="292" name="Google Shape;292;p35"/>
          <p:cNvSpPr/>
          <p:nvPr/>
        </p:nvSpPr>
        <p:spPr>
          <a:xfrm>
            <a:off x="6552577" y="980728"/>
            <a:ext cx="1572706" cy="153240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35"/>
          <p:cNvSpPr/>
          <p:nvPr/>
        </p:nvSpPr>
        <p:spPr>
          <a:xfrm>
            <a:off x="6901056" y="1124744"/>
            <a:ext cx="864096" cy="305753"/>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    </a:t>
            </a:r>
            <a:r>
              <a:rPr lang="en-GB" sz="2000" b="1">
                <a:solidFill>
                  <a:schemeClr val="dk1"/>
                </a:solidFill>
                <a:latin typeface="Trebuchet MS"/>
                <a:ea typeface="Trebuchet MS"/>
                <a:cs typeface="Trebuchet MS"/>
                <a:sym typeface="Trebuchet MS"/>
              </a:rPr>
              <a:t>NOC</a:t>
            </a:r>
            <a:endParaRPr/>
          </a:p>
        </p:txBody>
      </p:sp>
      <p:pic>
        <p:nvPicPr>
          <p:cNvPr id="294" name="Google Shape;294;p35"/>
          <p:cNvPicPr preferRelativeResize="0"/>
          <p:nvPr/>
        </p:nvPicPr>
        <p:blipFill rotWithShape="1">
          <a:blip r:embed="rId12">
            <a:alphaModFix/>
          </a:blip>
          <a:srcRect/>
          <a:stretch/>
        </p:blipFill>
        <p:spPr>
          <a:xfrm>
            <a:off x="7041819" y="1844824"/>
            <a:ext cx="587001" cy="587002"/>
          </a:xfrm>
          <a:prstGeom prst="rect">
            <a:avLst/>
          </a:prstGeom>
          <a:noFill/>
          <a:ln>
            <a:noFill/>
          </a:ln>
        </p:spPr>
      </p:pic>
      <p:cxnSp>
        <p:nvCxnSpPr>
          <p:cNvPr id="295" name="Google Shape;295;p35"/>
          <p:cNvCxnSpPr/>
          <p:nvPr/>
        </p:nvCxnSpPr>
        <p:spPr>
          <a:xfrm rot="10800000" flipH="1">
            <a:off x="5436095" y="1897671"/>
            <a:ext cx="1140291" cy="311033"/>
          </a:xfrm>
          <a:prstGeom prst="straightConnector1">
            <a:avLst/>
          </a:prstGeom>
          <a:noFill/>
          <a:ln w="25400" cap="flat" cmpd="sng">
            <a:solidFill>
              <a:srgbClr val="4A7EBB"/>
            </a:solidFill>
            <a:prstDash val="solid"/>
            <a:bevel/>
            <a:headEnd type="none" w="sm" len="sm"/>
            <a:tailEnd type="stealth" w="med" len="med"/>
          </a:ln>
        </p:spPr>
      </p:cxnSp>
      <p:cxnSp>
        <p:nvCxnSpPr>
          <p:cNvPr id="296" name="Google Shape;296;p35"/>
          <p:cNvCxnSpPr>
            <a:endCxn id="297" idx="7"/>
          </p:cNvCxnSpPr>
          <p:nvPr/>
        </p:nvCxnSpPr>
        <p:spPr>
          <a:xfrm flipH="1">
            <a:off x="2707398" y="2814293"/>
            <a:ext cx="881100" cy="562200"/>
          </a:xfrm>
          <a:prstGeom prst="straightConnector1">
            <a:avLst/>
          </a:prstGeom>
          <a:noFill/>
          <a:ln w="25400" cap="flat" cmpd="sng">
            <a:solidFill>
              <a:srgbClr val="4A7EBB"/>
            </a:solidFill>
            <a:prstDash val="solid"/>
            <a:bevel/>
            <a:headEnd type="none" w="sm" len="sm"/>
            <a:tailEnd type="stealth" w="med" len="med"/>
          </a:ln>
        </p:spPr>
      </p:cxnSp>
      <p:sp>
        <p:nvSpPr>
          <p:cNvPr id="297" name="Google Shape;297;p35"/>
          <p:cNvSpPr/>
          <p:nvPr/>
        </p:nvSpPr>
        <p:spPr>
          <a:xfrm>
            <a:off x="1034775" y="3091625"/>
            <a:ext cx="1959600" cy="1945200"/>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35"/>
          <p:cNvSpPr/>
          <p:nvPr/>
        </p:nvSpPr>
        <p:spPr>
          <a:xfrm>
            <a:off x="1530559" y="3285013"/>
            <a:ext cx="1008000" cy="769500"/>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1400" b="1">
                <a:solidFill>
                  <a:schemeClr val="dk1"/>
                </a:solidFill>
                <a:latin typeface="Trebuchet MS"/>
                <a:ea typeface="Trebuchet MS"/>
                <a:cs typeface="Trebuchet MS"/>
                <a:sym typeface="Trebuchet MS"/>
              </a:rPr>
              <a:t>HPC</a:t>
            </a:r>
            <a:r>
              <a:rPr lang="en-GB" sz="3000" b="1">
                <a:solidFill>
                  <a:schemeClr val="dk1"/>
                </a:solidFill>
                <a:latin typeface="Trebuchet MS"/>
                <a:ea typeface="Trebuchet MS"/>
                <a:cs typeface="Trebuchet MS"/>
                <a:sym typeface="Trebuchet MS"/>
              </a:rPr>
              <a:t> </a:t>
            </a:r>
            <a:r>
              <a:rPr lang="en-GB" sz="1400" b="1">
                <a:solidFill>
                  <a:schemeClr val="dk1"/>
                </a:solidFill>
                <a:latin typeface="Trebuchet MS"/>
                <a:ea typeface="Trebuchet MS"/>
                <a:cs typeface="Trebuchet MS"/>
                <a:sym typeface="Trebuchet MS"/>
              </a:rPr>
              <a:t>Wales</a:t>
            </a:r>
            <a:endParaRPr/>
          </a:p>
        </p:txBody>
      </p:sp>
      <p:pic>
        <p:nvPicPr>
          <p:cNvPr id="299" name="Google Shape;299;p35" descr="HPCWalesLogo.png"/>
          <p:cNvPicPr preferRelativeResize="0"/>
          <p:nvPr/>
        </p:nvPicPr>
        <p:blipFill rotWithShape="1">
          <a:blip r:embed="rId13">
            <a:alphaModFix/>
          </a:blip>
          <a:srcRect/>
          <a:stretch/>
        </p:blipFill>
        <p:spPr>
          <a:xfrm>
            <a:off x="1513659" y="4465339"/>
            <a:ext cx="1008113" cy="396557"/>
          </a:xfrm>
          <a:prstGeom prst="rect">
            <a:avLst/>
          </a:prstGeom>
          <a:noFill/>
          <a:ln>
            <a:noFill/>
          </a:ln>
        </p:spPr>
      </p:pic>
      <p:sp>
        <p:nvSpPr>
          <p:cNvPr id="300" name="Google Shape;300;p35"/>
          <p:cNvSpPr/>
          <p:nvPr/>
        </p:nvSpPr>
        <p:spPr>
          <a:xfrm>
            <a:off x="1516386" y="4049377"/>
            <a:ext cx="1008000" cy="400200"/>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FFFFFF"/>
                </a:solidFill>
                <a:latin typeface="Trebuchet MS"/>
                <a:ea typeface="Trebuchet MS"/>
                <a:cs typeface="Trebuchet MS"/>
                <a:sym typeface="Trebuchet MS"/>
              </a:rPr>
              <a:t>Fujitsu</a:t>
            </a:r>
            <a:endParaRPr/>
          </a:p>
        </p:txBody>
      </p:sp>
      <p:sp>
        <p:nvSpPr>
          <p:cNvPr id="301" name="Google Shape;301;p35"/>
          <p:cNvSpPr/>
          <p:nvPr/>
        </p:nvSpPr>
        <p:spPr>
          <a:xfrm>
            <a:off x="6621753" y="1484784"/>
            <a:ext cx="1667248" cy="400105"/>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FFFFFF"/>
                </a:solidFill>
                <a:latin typeface="Trebuchet MS"/>
                <a:ea typeface="Trebuchet MS"/>
                <a:cs typeface="Trebuchet MS"/>
                <a:sym typeface="Trebuchet MS"/>
              </a:rPr>
              <a:t>Clustervision</a:t>
            </a:r>
            <a:endParaRPr/>
          </a:p>
        </p:txBody>
      </p:sp>
      <p:sp>
        <p:nvSpPr>
          <p:cNvPr id="302" name="Google Shape;302;p35"/>
          <p:cNvSpPr/>
          <p:nvPr/>
        </p:nvSpPr>
        <p:spPr>
          <a:xfrm>
            <a:off x="6177715" y="3789040"/>
            <a:ext cx="1327200" cy="420222"/>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dirty="0" smtClean="0">
                <a:solidFill>
                  <a:schemeClr val="bg1"/>
                </a:solidFill>
                <a:latin typeface="Trebuchet MS" panose="020B0603020202020204" pitchFamily="34" charset="0"/>
              </a:rPr>
              <a:t>Cray XC40</a:t>
            </a:r>
            <a:endParaRPr sz="2000" b="1" dirty="0">
              <a:solidFill>
                <a:schemeClr val="bg1"/>
              </a:solidFill>
              <a:latin typeface="Trebuchet MS" panose="020B0603020202020204" pitchFamily="34" charset="0"/>
            </a:endParaRPr>
          </a:p>
        </p:txBody>
      </p:sp>
      <p:sp>
        <p:nvSpPr>
          <p:cNvPr id="303" name="Google Shape;303;p35"/>
          <p:cNvSpPr/>
          <p:nvPr/>
        </p:nvSpPr>
        <p:spPr>
          <a:xfrm>
            <a:off x="3804854" y="4547285"/>
            <a:ext cx="1327200" cy="400105"/>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dirty="0">
                <a:solidFill>
                  <a:srgbClr val="FFFFFF"/>
                </a:solidFill>
                <a:latin typeface="Trebuchet MS"/>
                <a:ea typeface="Trebuchet MS"/>
                <a:cs typeface="Trebuchet MS"/>
                <a:sym typeface="Trebuchet MS"/>
              </a:rPr>
              <a:t>Cray XC30</a:t>
            </a:r>
            <a:endParaRPr dirty="0"/>
          </a:p>
        </p:txBody>
      </p:sp>
      <p:pic>
        <p:nvPicPr>
          <p:cNvPr id="304" name="Google Shape;304;p35"/>
          <p:cNvPicPr preferRelativeResize="0"/>
          <p:nvPr/>
        </p:nvPicPr>
        <p:blipFill rotWithShape="1">
          <a:blip r:embed="rId14">
            <a:alphaModFix/>
          </a:blip>
          <a:srcRect/>
          <a:stretch/>
        </p:blipFill>
        <p:spPr>
          <a:xfrm>
            <a:off x="3387579" y="4931142"/>
            <a:ext cx="954054" cy="273353"/>
          </a:xfrm>
          <a:prstGeom prst="rect">
            <a:avLst/>
          </a:prstGeom>
          <a:noFill/>
          <a:ln>
            <a:noFill/>
          </a:ln>
        </p:spPr>
      </p:pic>
      <p:pic>
        <p:nvPicPr>
          <p:cNvPr id="305" name="Google Shape;305;p35" descr="nerc-logo-115.png"/>
          <p:cNvPicPr preferRelativeResize="0"/>
          <p:nvPr/>
        </p:nvPicPr>
        <p:blipFill rotWithShape="1">
          <a:blip r:embed="rId9">
            <a:alphaModFix/>
          </a:blip>
          <a:srcRect/>
          <a:stretch/>
        </p:blipFill>
        <p:spPr>
          <a:xfrm>
            <a:off x="4577207" y="5060066"/>
            <a:ext cx="648073" cy="368864"/>
          </a:xfrm>
          <a:prstGeom prst="rect">
            <a:avLst/>
          </a:prstGeom>
          <a:noFill/>
          <a:ln>
            <a:noFill/>
          </a:ln>
        </p:spPr>
      </p:pic>
      <p:pic>
        <p:nvPicPr>
          <p:cNvPr id="306" name="Google Shape;306;p35"/>
          <p:cNvPicPr preferRelativeResize="0"/>
          <p:nvPr/>
        </p:nvPicPr>
        <p:blipFill rotWithShape="1">
          <a:blip r:embed="rId15">
            <a:alphaModFix/>
          </a:blip>
          <a:srcRect/>
          <a:stretch/>
        </p:blipFill>
        <p:spPr>
          <a:xfrm>
            <a:off x="3588556" y="5252106"/>
            <a:ext cx="565995" cy="411045"/>
          </a:xfrm>
          <a:prstGeom prst="rect">
            <a:avLst/>
          </a:prstGeom>
          <a:noFill/>
          <a:ln>
            <a:noFill/>
          </a:ln>
        </p:spPr>
      </p:pic>
      <p:sp>
        <p:nvSpPr>
          <p:cNvPr id="307" name="Google Shape;307;p35"/>
          <p:cNvSpPr/>
          <p:nvPr/>
        </p:nvSpPr>
        <p:spPr>
          <a:xfrm>
            <a:off x="2699792" y="980728"/>
            <a:ext cx="3324877" cy="1840376"/>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35"/>
          <p:cNvSpPr txBox="1"/>
          <p:nvPr/>
        </p:nvSpPr>
        <p:spPr>
          <a:xfrm>
            <a:off x="3871553" y="980728"/>
            <a:ext cx="136067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b="1">
                <a:solidFill>
                  <a:srgbClr val="00B050"/>
                </a:solidFill>
                <a:latin typeface="Calibri"/>
                <a:ea typeface="Calibri"/>
                <a:cs typeface="Calibri"/>
                <a:sym typeface="Calibri"/>
              </a:rPr>
              <a:t>PUMA</a:t>
            </a:r>
            <a:endParaRPr sz="2400" b="1">
              <a:solidFill>
                <a:srgbClr val="00B05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6"/>
          <p:cNvPicPr preferRelativeResize="0"/>
          <p:nvPr/>
        </p:nvPicPr>
        <p:blipFill rotWithShape="1">
          <a:blip r:embed="rId3">
            <a:alphaModFix/>
          </a:blip>
          <a:srcRect/>
          <a:stretch/>
        </p:blipFill>
        <p:spPr>
          <a:xfrm>
            <a:off x="1403648" y="620688"/>
            <a:ext cx="6150040" cy="1642340"/>
          </a:xfrm>
          <a:prstGeom prst="rect">
            <a:avLst/>
          </a:prstGeom>
          <a:noFill/>
          <a:ln>
            <a:noFill/>
          </a:ln>
        </p:spPr>
      </p:pic>
      <p:pic>
        <p:nvPicPr>
          <p:cNvPr id="314" name="Google Shape;314;p36"/>
          <p:cNvPicPr preferRelativeResize="0"/>
          <p:nvPr/>
        </p:nvPicPr>
        <p:blipFill rotWithShape="1">
          <a:blip r:embed="rId4">
            <a:alphaModFix/>
          </a:blip>
          <a:srcRect/>
          <a:stretch/>
        </p:blipFill>
        <p:spPr>
          <a:xfrm>
            <a:off x="2211478" y="2564904"/>
            <a:ext cx="4736786" cy="3241674"/>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title"/>
          </p:nvPr>
        </p:nvSpPr>
        <p:spPr>
          <a:xfrm>
            <a:off x="457200" y="44624"/>
            <a:ext cx="4959600" cy="778086"/>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solidFill>
                  <a:schemeClr val="dk1"/>
                </a:solidFill>
                <a:latin typeface="Arial Rounded MT Bold" panose="020F0704030504030204" pitchFamily="34" charset="0"/>
                <a:ea typeface="Nunito"/>
                <a:cs typeface="Nunito"/>
                <a:sym typeface="Nunito"/>
              </a:rPr>
              <a:t>NERC Data Centres</a:t>
            </a:r>
            <a:endParaRPr b="1" dirty="0">
              <a:latin typeface="Arial Rounded MT Bold" panose="020F0704030504030204" pitchFamily="34" charset="0"/>
              <a:ea typeface="Nunito"/>
              <a:cs typeface="Nunito"/>
              <a:sym typeface="Nunito"/>
            </a:endParaRPr>
          </a:p>
        </p:txBody>
      </p:sp>
      <p:sp>
        <p:nvSpPr>
          <p:cNvPr id="321" name="Google Shape;321;p37"/>
          <p:cNvSpPr txBox="1">
            <a:spLocks noGrp="1"/>
          </p:cNvSpPr>
          <p:nvPr>
            <p:ph type="body" idx="1"/>
          </p:nvPr>
        </p:nvSpPr>
        <p:spPr>
          <a:xfrm>
            <a:off x="55290" y="764704"/>
            <a:ext cx="5668838" cy="521824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GB" sz="2800" dirty="0">
                <a:solidFill>
                  <a:srgbClr val="282828"/>
                </a:solidFill>
                <a:highlight>
                  <a:srgbClr val="FFFFFF"/>
                </a:highlight>
              </a:rPr>
              <a:t>NERC supports five data centres covering a range of discipline areas:</a:t>
            </a:r>
            <a:endParaRPr sz="2800" dirty="0">
              <a:solidFill>
                <a:srgbClr val="282828"/>
              </a:solidFill>
              <a:highlight>
                <a:srgbClr val="FFFFFF"/>
              </a:highlight>
            </a:endParaRPr>
          </a:p>
          <a:p>
            <a:pPr marL="457200" lvl="0" indent="-314325" algn="l" rtl="0">
              <a:lnSpc>
                <a:spcPct val="90000"/>
              </a:lnSpc>
              <a:spcBef>
                <a:spcPts val="800"/>
              </a:spcBef>
              <a:spcAft>
                <a:spcPts val="0"/>
              </a:spcAft>
              <a:buClr>
                <a:srgbClr val="282828"/>
              </a:buClr>
              <a:buSzPts val="1350"/>
              <a:buFont typeface="Verdana"/>
              <a:buChar char="●"/>
            </a:pPr>
            <a:r>
              <a:rPr lang="en-GB" dirty="0">
                <a:solidFill>
                  <a:srgbClr val="282828"/>
                </a:solidFill>
              </a:rPr>
              <a:t>British Oceanographic Data Centre (Marine)</a:t>
            </a:r>
            <a:endParaRPr dirty="0"/>
          </a:p>
          <a:p>
            <a:pPr marL="457200" lvl="0" indent="-228600" algn="l" rtl="0">
              <a:lnSpc>
                <a:spcPct val="90000"/>
              </a:lnSpc>
              <a:spcBef>
                <a:spcPts val="80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Centre for Environmental Data Analysis Archive (Atmospheric and Earth Observation)</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Environmental Information Data Centre (Terrestrial and freshwater)</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National Geoscience Data Centre (Geoscience)</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Polar Data Centre (Polar and cryosphere)</a:t>
            </a:r>
            <a:endParaRPr dirty="0">
              <a:solidFill>
                <a:srgbClr val="282828"/>
              </a:solidFill>
            </a:endParaRPr>
          </a:p>
          <a:p>
            <a:pPr marL="0" lvl="0" indent="0" algn="l" rtl="0">
              <a:lnSpc>
                <a:spcPct val="90000"/>
              </a:lnSpc>
              <a:spcBef>
                <a:spcPts val="800"/>
              </a:spcBef>
              <a:spcAft>
                <a:spcPts val="0"/>
              </a:spcAft>
              <a:buClr>
                <a:schemeClr val="dk1"/>
              </a:buClr>
              <a:buSzPts val="2800"/>
              <a:buNone/>
            </a:pPr>
            <a:endParaRPr sz="2800" dirty="0"/>
          </a:p>
        </p:txBody>
      </p:sp>
      <p:pic>
        <p:nvPicPr>
          <p:cNvPr id="322" name="Google Shape;322;p37"/>
          <p:cNvPicPr preferRelativeResize="0"/>
          <p:nvPr/>
        </p:nvPicPr>
        <p:blipFill rotWithShape="1">
          <a:blip r:embed="rId3">
            <a:alphaModFix/>
          </a:blip>
          <a:srcRect/>
          <a:stretch/>
        </p:blipFill>
        <p:spPr>
          <a:xfrm>
            <a:off x="5848350" y="134910"/>
            <a:ext cx="3295650" cy="666750"/>
          </a:xfrm>
          <a:prstGeom prst="rect">
            <a:avLst/>
          </a:prstGeom>
          <a:noFill/>
          <a:ln>
            <a:noFill/>
          </a:ln>
        </p:spPr>
      </p:pic>
      <p:pic>
        <p:nvPicPr>
          <p:cNvPr id="324" name="Google Shape;324;p37" descr="Screen Shot 2017-06-23 at 15.50.39.png"/>
          <p:cNvPicPr preferRelativeResize="0"/>
          <p:nvPr/>
        </p:nvPicPr>
        <p:blipFill rotWithShape="1">
          <a:blip r:embed="rId4">
            <a:alphaModFix/>
          </a:blip>
          <a:srcRect/>
          <a:stretch/>
        </p:blipFill>
        <p:spPr>
          <a:xfrm>
            <a:off x="5848350" y="3389634"/>
            <a:ext cx="3295650" cy="904875"/>
          </a:xfrm>
          <a:prstGeom prst="rect">
            <a:avLst/>
          </a:prstGeom>
          <a:noFill/>
          <a:ln>
            <a:noFill/>
          </a:ln>
        </p:spPr>
      </p:pic>
      <p:pic>
        <p:nvPicPr>
          <p:cNvPr id="325" name="Google Shape;325;p37"/>
          <p:cNvPicPr preferRelativeResize="0"/>
          <p:nvPr/>
        </p:nvPicPr>
        <p:blipFill rotWithShape="1">
          <a:blip r:embed="rId5">
            <a:alphaModFix/>
          </a:blip>
          <a:srcRect/>
          <a:stretch/>
        </p:blipFill>
        <p:spPr>
          <a:xfrm>
            <a:off x="5848350" y="2494220"/>
            <a:ext cx="3295650" cy="876300"/>
          </a:xfrm>
          <a:prstGeom prst="rect">
            <a:avLst/>
          </a:prstGeom>
          <a:noFill/>
          <a:ln>
            <a:noFill/>
          </a:ln>
        </p:spPr>
      </p:pic>
      <p:pic>
        <p:nvPicPr>
          <p:cNvPr id="326" name="Google Shape;326;p37" descr="Screen Shot 2017-06-23 at 15.49.23.png"/>
          <p:cNvPicPr preferRelativeResize="0"/>
          <p:nvPr/>
        </p:nvPicPr>
        <p:blipFill rotWithShape="1">
          <a:blip r:embed="rId6">
            <a:alphaModFix/>
          </a:blip>
          <a:srcRect/>
          <a:stretch/>
        </p:blipFill>
        <p:spPr>
          <a:xfrm>
            <a:off x="5838768" y="4217866"/>
            <a:ext cx="3295650" cy="819150"/>
          </a:xfrm>
          <a:prstGeom prst="rect">
            <a:avLst/>
          </a:prstGeom>
          <a:noFill/>
          <a:ln>
            <a:noFill/>
          </a:ln>
        </p:spPr>
      </p:pic>
      <p:pic>
        <p:nvPicPr>
          <p:cNvPr id="327" name="Google Shape;327;p37" descr="Screen Shot 2017-06-23 at 15.52.16.png"/>
          <p:cNvPicPr preferRelativeResize="0"/>
          <p:nvPr/>
        </p:nvPicPr>
        <p:blipFill rotWithShape="1">
          <a:blip r:embed="rId7">
            <a:alphaModFix/>
          </a:blip>
          <a:srcRect/>
          <a:stretch/>
        </p:blipFill>
        <p:spPr>
          <a:xfrm>
            <a:off x="5855681" y="5084484"/>
            <a:ext cx="3295650" cy="990600"/>
          </a:xfrm>
          <a:prstGeom prst="rect">
            <a:avLst/>
          </a:prstGeom>
          <a:noFill/>
          <a:ln>
            <a:noFill/>
          </a:ln>
        </p:spPr>
      </p:pic>
      <p:pic>
        <p:nvPicPr>
          <p:cNvPr id="10" name="Google Shape;157;p18" descr="Screen Shot 2017-06-23 at 15.45.19.png"/>
          <p:cNvPicPr preferRelativeResize="0"/>
          <p:nvPr/>
        </p:nvPicPr>
        <p:blipFill>
          <a:blip r:embed="rId8">
            <a:alphaModFix/>
          </a:blip>
          <a:stretch>
            <a:fillRect/>
          </a:stretch>
        </p:blipFill>
        <p:spPr>
          <a:xfrm>
            <a:off x="5848350" y="1563527"/>
            <a:ext cx="3295650" cy="8667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8"/>
          <p:cNvSpPr txBox="1">
            <a:spLocks noGrp="1"/>
          </p:cNvSpPr>
          <p:nvPr>
            <p:ph type="title" idx="4294967295"/>
          </p:nvPr>
        </p:nvSpPr>
        <p:spPr>
          <a:xfrm>
            <a:off x="0" y="365125"/>
            <a:ext cx="78867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a:latin typeface="Nunito"/>
                <a:ea typeface="Nunito"/>
                <a:cs typeface="Nunito"/>
                <a:sym typeface="Nunito"/>
              </a:rPr>
              <a:t>CEDA Data Centres</a:t>
            </a:r>
            <a:endParaRPr sz="3200" b="1">
              <a:latin typeface="Nunito"/>
              <a:ea typeface="Nunito"/>
              <a:cs typeface="Nunito"/>
              <a:sym typeface="Nunito"/>
            </a:endParaRPr>
          </a:p>
        </p:txBody>
      </p:sp>
      <p:sp>
        <p:nvSpPr>
          <p:cNvPr id="334" name="Google Shape;334;p38"/>
          <p:cNvSpPr txBox="1"/>
          <p:nvPr/>
        </p:nvSpPr>
        <p:spPr>
          <a:xfrm>
            <a:off x="4427984" y="4869160"/>
            <a:ext cx="4032891" cy="568574"/>
          </a:xfrm>
          <a:prstGeom prst="rect">
            <a:avLst/>
          </a:prstGeom>
          <a:noFill/>
          <a:ln>
            <a:noFill/>
          </a:ln>
        </p:spPr>
        <p:txBody>
          <a:bodyPr spcFirstLastPara="1" wrap="square" lIns="90000" tIns="45000" rIns="90000" bIns="45000" anchor="t" anchorCtr="0">
            <a:noAutofit/>
          </a:bodyPr>
          <a:lstStyle/>
          <a:p>
            <a:pPr marL="0" marR="0" lvl="0" indent="0" algn="ctr" rtl="0">
              <a:lnSpc>
                <a:spcPct val="97000"/>
              </a:lnSpc>
              <a:spcBef>
                <a:spcPts val="0"/>
              </a:spcBef>
              <a:spcAft>
                <a:spcPts val="0"/>
              </a:spcAft>
              <a:buNone/>
            </a:pPr>
            <a:r>
              <a:rPr lang="en-GB" sz="3200" b="1">
                <a:solidFill>
                  <a:srgbClr val="0070C0"/>
                </a:solidFill>
                <a:latin typeface="Arial"/>
                <a:ea typeface="Arial"/>
                <a:cs typeface="Arial"/>
                <a:sym typeface="Arial"/>
              </a:rPr>
              <a:t>www.ceda.ac.uk</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3925"/>
            <a:ext cx="9144000" cy="7660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96" y="1503880"/>
            <a:ext cx="9068065" cy="4209041"/>
          </a:xfrm>
          <a:prstGeom prst="rect">
            <a:avLst/>
          </a:prstGeom>
        </p:spPr>
      </p:pic>
      <p:grpSp>
        <p:nvGrpSpPr>
          <p:cNvPr id="22" name="Group 21"/>
          <p:cNvGrpSpPr/>
          <p:nvPr/>
        </p:nvGrpSpPr>
        <p:grpSpPr>
          <a:xfrm>
            <a:off x="78656" y="3404506"/>
            <a:ext cx="5654912" cy="983228"/>
            <a:chOff x="87127" y="3392128"/>
            <a:chExt cx="5654912" cy="983228"/>
          </a:xfrm>
        </p:grpSpPr>
        <p:sp>
          <p:nvSpPr>
            <p:cNvPr id="4" name="TextBox 3"/>
            <p:cNvSpPr txBox="1"/>
            <p:nvPr/>
          </p:nvSpPr>
          <p:spPr>
            <a:xfrm>
              <a:off x="2949678" y="3478249"/>
              <a:ext cx="2792361" cy="584775"/>
            </a:xfrm>
            <a:prstGeom prst="rect">
              <a:avLst/>
            </a:prstGeom>
            <a:noFill/>
          </p:spPr>
          <p:txBody>
            <a:bodyPr wrap="square" rtlCol="0">
              <a:spAutoFit/>
            </a:bodyPr>
            <a:lstStyle/>
            <a:p>
              <a:r>
                <a:rPr lang="en-GB" sz="1600" b="1" dirty="0" smtClean="0">
                  <a:solidFill>
                    <a:srgbClr val="FF0000"/>
                  </a:solidFill>
                </a:rPr>
                <a:t>UKSSDC – UK Solar System Data Centre</a:t>
              </a:r>
              <a:endParaRPr lang="en-GB" sz="1600" b="1" dirty="0">
                <a:solidFill>
                  <a:srgbClr val="FF0000"/>
                </a:solidFill>
              </a:endParaRPr>
            </a:p>
          </p:txBody>
        </p:sp>
        <p:sp>
          <p:nvSpPr>
            <p:cNvPr id="5" name="Rectangle 4"/>
            <p:cNvSpPr/>
            <p:nvPr/>
          </p:nvSpPr>
          <p:spPr>
            <a:xfrm>
              <a:off x="87127" y="4080388"/>
              <a:ext cx="678426" cy="294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p:cNvCxnSpPr>
              <a:stCxn id="5" idx="3"/>
              <a:endCxn id="4" idx="1"/>
            </p:cNvCxnSpPr>
            <p:nvPr/>
          </p:nvCxnSpPr>
          <p:spPr>
            <a:xfrm flipV="1">
              <a:off x="765553" y="3770637"/>
              <a:ext cx="2184125" cy="4572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949678" y="3392128"/>
              <a:ext cx="2133599" cy="7177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p:cNvGrpSpPr/>
          <p:nvPr/>
        </p:nvGrpSpPr>
        <p:grpSpPr>
          <a:xfrm>
            <a:off x="49160" y="3116826"/>
            <a:ext cx="6803924" cy="2015612"/>
            <a:chOff x="49160" y="3116826"/>
            <a:chExt cx="6803924" cy="2015612"/>
          </a:xfrm>
        </p:grpSpPr>
        <p:sp>
          <p:nvSpPr>
            <p:cNvPr id="23" name="Rectangle 22"/>
            <p:cNvSpPr/>
            <p:nvPr/>
          </p:nvSpPr>
          <p:spPr>
            <a:xfrm>
              <a:off x="49160" y="4817805"/>
              <a:ext cx="2153265" cy="3146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3362632" y="3116826"/>
              <a:ext cx="3490452" cy="830997"/>
            </a:xfrm>
            <a:prstGeom prst="rect">
              <a:avLst/>
            </a:prstGeom>
            <a:noFill/>
          </p:spPr>
          <p:txBody>
            <a:bodyPr wrap="square" rtlCol="0">
              <a:spAutoFit/>
            </a:bodyPr>
            <a:lstStyle/>
            <a:p>
              <a:r>
                <a:rPr lang="en-GB" sz="1600" b="1" dirty="0" smtClean="0">
                  <a:solidFill>
                    <a:srgbClr val="FF0000"/>
                  </a:solidFill>
                </a:rPr>
                <a:t>IPCC – Intergovernmental Panel on Climate Change Data Distribution Centre</a:t>
              </a:r>
              <a:endParaRPr lang="en-GB" sz="1600" b="1" dirty="0">
                <a:solidFill>
                  <a:srgbClr val="FF0000"/>
                </a:solidFill>
              </a:endParaRPr>
            </a:p>
          </p:txBody>
        </p:sp>
        <p:sp>
          <p:nvSpPr>
            <p:cNvPr id="25" name="Rectangle 24"/>
            <p:cNvSpPr/>
            <p:nvPr/>
          </p:nvSpPr>
          <p:spPr>
            <a:xfrm>
              <a:off x="3293806" y="3116826"/>
              <a:ext cx="3313471" cy="8309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p:cNvCxnSpPr>
              <a:endCxn id="25" idx="1"/>
            </p:cNvCxnSpPr>
            <p:nvPr/>
          </p:nvCxnSpPr>
          <p:spPr>
            <a:xfrm flipV="1">
              <a:off x="2202425" y="3532325"/>
              <a:ext cx="1091381" cy="14722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457200" y="274638"/>
            <a:ext cx="8229600" cy="56207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32044"/>
              </a:buClr>
              <a:buSzPts val="3600"/>
              <a:buFont typeface="Calibri"/>
              <a:buNone/>
            </a:pPr>
            <a:r>
              <a:rPr lang="en-GB" b="1" i="0" u="none" strike="noStrike" cap="none" dirty="0">
                <a:latin typeface="Arial Rounded MT Bold" panose="020F0704030504030204" pitchFamily="34" charset="0"/>
                <a:ea typeface="Nunito"/>
                <a:cs typeface="Nunito"/>
                <a:sym typeface="Nunito"/>
              </a:rPr>
              <a:t>CEDA Archive </a:t>
            </a:r>
            <a:r>
              <a:rPr lang="en-GB" b="1" i="0" u="none" strike="noStrike" cap="none" dirty="0" smtClean="0">
                <a:latin typeface="Arial Rounded MT Bold" panose="020F0704030504030204" pitchFamily="34" charset="0"/>
                <a:ea typeface="Nunito"/>
                <a:cs typeface="Nunito"/>
                <a:sym typeface="Nunito"/>
              </a:rPr>
              <a:t>(March 2019)</a:t>
            </a:r>
            <a:endParaRPr b="1" i="0" u="none" strike="noStrike" cap="none" dirty="0">
              <a:latin typeface="Arial Rounded MT Bold" panose="020F0704030504030204" pitchFamily="34" charset="0"/>
              <a:ea typeface="Nunito"/>
              <a:cs typeface="Nunito"/>
              <a:sym typeface="Nunito"/>
            </a:endParaRPr>
          </a:p>
        </p:txBody>
      </p:sp>
      <p:sp>
        <p:nvSpPr>
          <p:cNvPr id="344" name="Google Shape;344;p39"/>
          <p:cNvSpPr/>
          <p:nvPr/>
        </p:nvSpPr>
        <p:spPr>
          <a:xfrm>
            <a:off x="457200" y="4005064"/>
            <a:ext cx="3088875" cy="2016224"/>
          </a:xfrm>
          <a:prstGeom prst="rect">
            <a:avLst/>
          </a:prstGeom>
          <a:noFill/>
          <a:ln>
            <a:noFill/>
          </a:ln>
        </p:spPr>
        <p:txBody>
          <a:bodyPr spcFirstLastPara="1" wrap="square" lIns="91425" tIns="45700" rIns="91425" bIns="45700" anchor="t" anchorCtr="0">
            <a:noAutofit/>
          </a:bodyPr>
          <a:lstStyle/>
          <a:p>
            <a:pPr marL="285750" marR="0" lvl="0" indent="-285750" rtl="0">
              <a:lnSpc>
                <a:spcPct val="91000"/>
              </a:lnSpc>
              <a:spcBef>
                <a:spcPts val="0"/>
              </a:spcBef>
              <a:spcAft>
                <a:spcPts val="0"/>
              </a:spcAft>
              <a:buClr>
                <a:srgbClr val="032044"/>
              </a:buClr>
              <a:buSzPts val="2000"/>
              <a:buFont typeface="Arial" panose="020B0604020202020204" pitchFamily="34" charset="0"/>
              <a:buChar char="•"/>
            </a:pPr>
            <a:r>
              <a:rPr lang="en-GB" sz="1800" b="1" dirty="0" smtClean="0">
                <a:solidFill>
                  <a:srgbClr val="032044"/>
                </a:solidFill>
                <a:latin typeface="Calibri"/>
                <a:ea typeface="Calibri"/>
                <a:cs typeface="Calibri"/>
                <a:sym typeface="Calibri"/>
              </a:rPr>
              <a:t>&gt; 5734 datasets</a:t>
            </a:r>
          </a:p>
          <a:p>
            <a:pPr marL="285750" marR="0" lvl="0" indent="-285750" rtl="0">
              <a:lnSpc>
                <a:spcPct val="91000"/>
              </a:lnSpc>
              <a:spcBef>
                <a:spcPts val="0"/>
              </a:spcBef>
              <a:spcAft>
                <a:spcPts val="0"/>
              </a:spcAft>
              <a:buClr>
                <a:srgbClr val="032044"/>
              </a:buClr>
              <a:buSzPts val="2000"/>
              <a:buFont typeface="Arial" panose="020B0604020202020204" pitchFamily="34" charset="0"/>
              <a:buChar char="•"/>
            </a:pPr>
            <a:endParaRPr lang="en-GB" sz="1200" b="1" dirty="0" smtClean="0">
              <a:solidFill>
                <a:srgbClr val="032044"/>
              </a:solidFill>
              <a:latin typeface="Calibri"/>
              <a:ea typeface="Calibri"/>
              <a:cs typeface="Calibri"/>
              <a:sym typeface="Calibri"/>
            </a:endParaRPr>
          </a:p>
          <a:p>
            <a:pPr marL="285750" marR="0" lvl="0" indent="-285750" rtl="0">
              <a:lnSpc>
                <a:spcPct val="91000"/>
              </a:lnSpc>
              <a:spcBef>
                <a:spcPts val="0"/>
              </a:spcBef>
              <a:spcAft>
                <a:spcPts val="0"/>
              </a:spcAft>
              <a:buClr>
                <a:srgbClr val="032044"/>
              </a:buClr>
              <a:buSzPts val="2000"/>
              <a:buFont typeface="Arial" panose="020B0604020202020204" pitchFamily="34" charset="0"/>
              <a:buChar char="•"/>
            </a:pPr>
            <a:r>
              <a:rPr lang="en-GB" sz="1800" b="1" dirty="0" smtClean="0">
                <a:solidFill>
                  <a:srgbClr val="032044"/>
                </a:solidFill>
                <a:latin typeface="Calibri"/>
                <a:ea typeface="Calibri"/>
                <a:cs typeface="Calibri"/>
                <a:sym typeface="Calibri"/>
              </a:rPr>
              <a:t>In 630 dataset collections</a:t>
            </a:r>
            <a:endParaRPr sz="1800" b="1" dirty="0">
              <a:solidFill>
                <a:schemeClr val="dk1"/>
              </a:solidFill>
              <a:latin typeface="Calibri"/>
              <a:ea typeface="Calibri"/>
              <a:cs typeface="Calibri"/>
              <a:sym typeface="Calibri"/>
            </a:endParaRPr>
          </a:p>
          <a:p>
            <a:pPr marL="285750" marR="0" lvl="0" indent="-285750" rtl="0">
              <a:lnSpc>
                <a:spcPct val="91000"/>
              </a:lnSpc>
              <a:spcBef>
                <a:spcPts val="500"/>
              </a:spcBef>
              <a:spcAft>
                <a:spcPts val="0"/>
              </a:spcAft>
              <a:buClr>
                <a:schemeClr val="dk1"/>
              </a:buClr>
              <a:buSzPts val="1200"/>
              <a:buFont typeface="Arial" panose="020B0604020202020204" pitchFamily="34" charset="0"/>
              <a:buChar char="•"/>
            </a:pPr>
            <a:endParaRPr sz="1200" b="1" dirty="0">
              <a:solidFill>
                <a:srgbClr val="FF0000"/>
              </a:solidFill>
              <a:latin typeface="Calibri"/>
              <a:ea typeface="Calibri"/>
              <a:cs typeface="Calibri"/>
              <a:sym typeface="Calibri"/>
            </a:endParaRPr>
          </a:p>
          <a:p>
            <a:pPr marL="285750" marR="0" lvl="0" indent="-285750" rtl="0">
              <a:lnSpc>
                <a:spcPct val="91000"/>
              </a:lnSpc>
              <a:spcBef>
                <a:spcPts val="500"/>
              </a:spcBef>
              <a:spcAft>
                <a:spcPts val="0"/>
              </a:spcAft>
              <a:buClr>
                <a:srgbClr val="032044"/>
              </a:buClr>
              <a:buSzPts val="2000"/>
              <a:buFont typeface="Arial" panose="020B0604020202020204" pitchFamily="34" charset="0"/>
              <a:buChar char="•"/>
            </a:pPr>
            <a:r>
              <a:rPr lang="en-GB" sz="1800" b="1" dirty="0">
                <a:solidFill>
                  <a:srgbClr val="032044"/>
                </a:solidFill>
                <a:latin typeface="Calibri"/>
                <a:ea typeface="Calibri"/>
                <a:cs typeface="Calibri"/>
                <a:sym typeface="Calibri"/>
              </a:rPr>
              <a:t>~ </a:t>
            </a:r>
            <a:r>
              <a:rPr lang="en-GB" sz="1800" b="1" dirty="0" smtClean="0">
                <a:solidFill>
                  <a:srgbClr val="032044"/>
                </a:solidFill>
                <a:latin typeface="Calibri"/>
                <a:ea typeface="Calibri"/>
                <a:cs typeface="Calibri"/>
                <a:sym typeface="Calibri"/>
              </a:rPr>
              <a:t>206 </a:t>
            </a:r>
            <a:r>
              <a:rPr lang="en-GB" sz="1800" b="1" dirty="0">
                <a:solidFill>
                  <a:srgbClr val="032044"/>
                </a:solidFill>
                <a:latin typeface="Calibri"/>
                <a:ea typeface="Calibri"/>
                <a:cs typeface="Calibri"/>
                <a:sym typeface="Calibri"/>
              </a:rPr>
              <a:t>million files</a:t>
            </a:r>
            <a:endParaRPr sz="1800" b="1" dirty="0">
              <a:solidFill>
                <a:schemeClr val="dk1"/>
              </a:solidFill>
              <a:latin typeface="Calibri"/>
              <a:ea typeface="Calibri"/>
              <a:cs typeface="Calibri"/>
              <a:sym typeface="Calibri"/>
            </a:endParaRPr>
          </a:p>
          <a:p>
            <a:pPr marL="285750" marR="0" lvl="0" indent="-285750" rtl="0">
              <a:lnSpc>
                <a:spcPct val="91000"/>
              </a:lnSpc>
              <a:spcBef>
                <a:spcPts val="500"/>
              </a:spcBef>
              <a:spcAft>
                <a:spcPts val="0"/>
              </a:spcAft>
              <a:buClr>
                <a:schemeClr val="dk1"/>
              </a:buClr>
              <a:buSzPts val="1200"/>
              <a:buFont typeface="Arial" panose="020B0604020202020204" pitchFamily="34" charset="0"/>
              <a:buChar char="•"/>
            </a:pPr>
            <a:endParaRPr sz="1200" b="1" dirty="0">
              <a:solidFill>
                <a:srgbClr val="032044"/>
              </a:solidFill>
              <a:latin typeface="Calibri"/>
              <a:ea typeface="Calibri"/>
              <a:cs typeface="Calibri"/>
              <a:sym typeface="Calibri"/>
            </a:endParaRPr>
          </a:p>
          <a:p>
            <a:pPr marL="285750" marR="0" lvl="0" indent="-285750" rtl="0">
              <a:lnSpc>
                <a:spcPct val="91000"/>
              </a:lnSpc>
              <a:spcBef>
                <a:spcPts val="500"/>
              </a:spcBef>
              <a:spcAft>
                <a:spcPts val="0"/>
              </a:spcAft>
              <a:buClr>
                <a:srgbClr val="032044"/>
              </a:buClr>
              <a:buSzPts val="2000"/>
              <a:buFont typeface="Arial" panose="020B0604020202020204" pitchFamily="34" charset="0"/>
              <a:buChar char="•"/>
            </a:pPr>
            <a:r>
              <a:rPr lang="en-GB" sz="1800" b="1" dirty="0">
                <a:solidFill>
                  <a:srgbClr val="032044"/>
                </a:solidFill>
                <a:latin typeface="Calibri"/>
                <a:ea typeface="Calibri"/>
                <a:cs typeface="Calibri"/>
                <a:sym typeface="Calibri"/>
              </a:rPr>
              <a:t>&gt; </a:t>
            </a:r>
            <a:r>
              <a:rPr lang="en-GB" sz="1800" b="1" dirty="0" smtClean="0">
                <a:solidFill>
                  <a:srgbClr val="032044"/>
                </a:solidFill>
                <a:latin typeface="Calibri"/>
                <a:ea typeface="Calibri"/>
                <a:cs typeface="Calibri"/>
                <a:sym typeface="Calibri"/>
              </a:rPr>
              <a:t>55,000 </a:t>
            </a:r>
            <a:r>
              <a:rPr lang="en-GB" sz="1800" b="1" dirty="0">
                <a:solidFill>
                  <a:srgbClr val="032044"/>
                </a:solidFill>
                <a:latin typeface="Calibri"/>
                <a:ea typeface="Calibri"/>
                <a:cs typeface="Calibri"/>
                <a:sym typeface="Calibri"/>
              </a:rPr>
              <a:t>registered users</a:t>
            </a:r>
            <a:endParaRPr sz="1800" b="1" dirty="0">
              <a:solidFill>
                <a:schemeClr val="dk1"/>
              </a:solidFill>
              <a:latin typeface="Calibri"/>
              <a:ea typeface="Calibri"/>
              <a:cs typeface="Calibri"/>
              <a:sym typeface="Calibri"/>
            </a:endParaRPr>
          </a:p>
        </p:txBody>
      </p:sp>
      <p:sp>
        <p:nvSpPr>
          <p:cNvPr id="346" name="Google Shape;346;p39"/>
          <p:cNvSpPr/>
          <p:nvPr/>
        </p:nvSpPr>
        <p:spPr>
          <a:xfrm>
            <a:off x="395536" y="3933056"/>
            <a:ext cx="3106688" cy="208823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39"/>
          <p:cNvSpPr/>
          <p:nvPr/>
        </p:nvSpPr>
        <p:spPr>
          <a:xfrm>
            <a:off x="416602" y="1016732"/>
            <a:ext cx="2853639" cy="2736303"/>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57" y="1025027"/>
            <a:ext cx="2845299" cy="950078"/>
          </a:xfrm>
          <a:prstGeom prst="rect">
            <a:avLst/>
          </a:prstGeom>
        </p:spPr>
      </p:pic>
      <p:sp>
        <p:nvSpPr>
          <p:cNvPr id="6" name="TextBox 5"/>
          <p:cNvSpPr txBox="1"/>
          <p:nvPr/>
        </p:nvSpPr>
        <p:spPr>
          <a:xfrm>
            <a:off x="493777" y="2143601"/>
            <a:ext cx="2730744" cy="1169551"/>
          </a:xfrm>
          <a:prstGeom prst="rect">
            <a:avLst/>
          </a:prstGeom>
          <a:noFill/>
        </p:spPr>
        <p:txBody>
          <a:bodyPr wrap="square" rtlCol="0">
            <a:spAutoFit/>
          </a:bodyPr>
          <a:lstStyle/>
          <a:p>
            <a:pPr marL="285750" indent="-285750">
              <a:buFont typeface="Arial" panose="020B0604020202020204" pitchFamily="34" charset="0"/>
              <a:buChar char="•"/>
            </a:pPr>
            <a:r>
              <a:rPr lang="en-GB" dirty="0" smtClean="0">
                <a:solidFill>
                  <a:srgbClr val="00FF99"/>
                </a:solidFill>
              </a:rPr>
              <a:t>Search the data catalogue</a:t>
            </a:r>
          </a:p>
          <a:p>
            <a:pPr marL="285750" indent="-285750">
              <a:buFont typeface="Arial" panose="020B0604020202020204" pitchFamily="34" charset="0"/>
              <a:buChar char="•"/>
            </a:pPr>
            <a:endParaRPr lang="en-GB" dirty="0">
              <a:solidFill>
                <a:srgbClr val="00FF99"/>
              </a:solidFill>
            </a:endParaRPr>
          </a:p>
          <a:p>
            <a:pPr marL="285750" indent="-285750">
              <a:buFont typeface="Arial" panose="020B0604020202020204" pitchFamily="34" charset="0"/>
              <a:buChar char="•"/>
            </a:pPr>
            <a:r>
              <a:rPr lang="en-GB" dirty="0" smtClean="0">
                <a:solidFill>
                  <a:srgbClr val="00FF99"/>
                </a:solidFill>
              </a:rPr>
              <a:t>Download data</a:t>
            </a:r>
          </a:p>
          <a:p>
            <a:pPr marL="285750" indent="-285750">
              <a:buFont typeface="Arial" panose="020B0604020202020204" pitchFamily="34" charset="0"/>
              <a:buChar char="•"/>
            </a:pPr>
            <a:endParaRPr lang="en-GB" dirty="0">
              <a:solidFill>
                <a:srgbClr val="00FF99"/>
              </a:solidFill>
            </a:endParaRPr>
          </a:p>
          <a:p>
            <a:pPr marL="285750" indent="-285750">
              <a:buFont typeface="Arial" panose="020B0604020202020204" pitchFamily="34" charset="0"/>
              <a:buChar char="•"/>
            </a:pPr>
            <a:r>
              <a:rPr lang="en-GB" dirty="0" smtClean="0">
                <a:solidFill>
                  <a:srgbClr val="00FF99"/>
                </a:solidFill>
              </a:rPr>
              <a:t>Deposit data</a:t>
            </a:r>
          </a:p>
        </p:txBody>
      </p:sp>
      <p:graphicFrame>
        <p:nvGraphicFramePr>
          <p:cNvPr id="15" name="Google Shape;89;p5"/>
          <p:cNvGraphicFramePr/>
          <p:nvPr>
            <p:extLst>
              <p:ext uri="{D42A27DB-BD31-4B8C-83A1-F6EECF244321}">
                <p14:modId xmlns:p14="http://schemas.microsoft.com/office/powerpoint/2010/main" val="3347265408"/>
              </p:ext>
            </p:extLst>
          </p:nvPr>
        </p:nvGraphicFramePr>
        <p:xfrm>
          <a:off x="4062501" y="1031030"/>
          <a:ext cx="4456340" cy="2240289"/>
        </p:xfrm>
        <a:graphic>
          <a:graphicData uri="http://schemas.openxmlformats.org/drawingml/2006/table">
            <a:tbl>
              <a:tblPr firstRow="1" bandRow="1">
                <a:noFill/>
              </a:tblPr>
              <a:tblGrid>
                <a:gridCol w="2579983">
                  <a:extLst>
                    <a:ext uri="{9D8B030D-6E8A-4147-A177-3AD203B41FA5}">
                      <a16:colId xmlns:a16="http://schemas.microsoft.com/office/drawing/2014/main" val="20000"/>
                    </a:ext>
                  </a:extLst>
                </a:gridCol>
                <a:gridCol w="1876357">
                  <a:extLst>
                    <a:ext uri="{9D8B030D-6E8A-4147-A177-3AD203B41FA5}">
                      <a16:colId xmlns:a16="http://schemas.microsoft.com/office/drawing/2014/main" val="20001"/>
                    </a:ext>
                  </a:extLst>
                </a:gridCol>
              </a:tblGrid>
              <a:tr h="825375">
                <a:tc>
                  <a:txBody>
                    <a:bodyPr/>
                    <a:lstStyle/>
                    <a:p>
                      <a:pPr marL="0" marR="0" lvl="0" indent="0" algn="l" rtl="0">
                        <a:spcBef>
                          <a:spcPts val="0"/>
                        </a:spcBef>
                        <a:spcAft>
                          <a:spcPts val="0"/>
                        </a:spcAft>
                        <a:buNone/>
                      </a:pPr>
                      <a:r>
                        <a:rPr lang="en-GB" sz="1600" b="1" u="none" strike="noStrike" cap="none" dirty="0"/>
                        <a:t>Data Type</a:t>
                      </a:r>
                      <a:endParaRPr sz="1600" b="1" dirty="0"/>
                    </a:p>
                  </a:txBody>
                  <a:tcPr marL="91450" marR="91450" marT="45725" marB="45725"/>
                </a:tc>
                <a:tc>
                  <a:txBody>
                    <a:bodyPr/>
                    <a:lstStyle/>
                    <a:p>
                      <a:pPr marL="0" marR="0" lvl="0" indent="0" algn="l" rtl="0">
                        <a:spcBef>
                          <a:spcPts val="0"/>
                        </a:spcBef>
                        <a:spcAft>
                          <a:spcPts val="0"/>
                        </a:spcAft>
                        <a:buNone/>
                      </a:pPr>
                      <a:r>
                        <a:rPr lang="en-GB" sz="1600" b="1" dirty="0"/>
                        <a:t>Data Volume (Petabytes)</a:t>
                      </a:r>
                      <a:endParaRPr sz="1600" b="1" dirty="0"/>
                    </a:p>
                  </a:txBody>
                  <a:tcPr marL="91450" marR="91450" marT="45725" marB="45725"/>
                </a:tc>
                <a:extLst>
                  <a:ext uri="{0D108BD9-81ED-4DB2-BD59-A6C34878D82A}">
                    <a16:rowId xmlns:a16="http://schemas.microsoft.com/office/drawing/2014/main" val="10000"/>
                  </a:ext>
                </a:extLst>
              </a:tr>
              <a:tr h="471638">
                <a:tc>
                  <a:txBody>
                    <a:bodyPr/>
                    <a:lstStyle/>
                    <a:p>
                      <a:pPr marL="0" marR="0" lvl="0" indent="0" algn="l" rtl="0">
                        <a:spcBef>
                          <a:spcPts val="0"/>
                        </a:spcBef>
                        <a:spcAft>
                          <a:spcPts val="0"/>
                        </a:spcAft>
                        <a:buNone/>
                      </a:pPr>
                      <a:r>
                        <a:rPr lang="en-GB" sz="1600" b="1" dirty="0"/>
                        <a:t>Earth Observation</a:t>
                      </a:r>
                      <a:endParaRPr sz="1600" b="1" dirty="0"/>
                    </a:p>
                  </a:txBody>
                  <a:tcPr marL="91450" marR="91450" marT="45725" marB="45725"/>
                </a:tc>
                <a:tc>
                  <a:txBody>
                    <a:bodyPr/>
                    <a:lstStyle/>
                    <a:p>
                      <a:pPr marL="0" marR="0" lvl="0" indent="0" algn="l" rtl="0">
                        <a:spcBef>
                          <a:spcPts val="0"/>
                        </a:spcBef>
                        <a:spcAft>
                          <a:spcPts val="0"/>
                        </a:spcAft>
                        <a:buNone/>
                      </a:pPr>
                      <a:r>
                        <a:rPr lang="en-GB" sz="1600" b="1" dirty="0"/>
                        <a:t>10</a:t>
                      </a:r>
                      <a:endParaRPr sz="1600" b="1" dirty="0"/>
                    </a:p>
                  </a:txBody>
                  <a:tcPr marL="91450" marR="91450" marT="45725" marB="45725"/>
                </a:tc>
                <a:extLst>
                  <a:ext uri="{0D108BD9-81ED-4DB2-BD59-A6C34878D82A}">
                    <a16:rowId xmlns:a16="http://schemas.microsoft.com/office/drawing/2014/main" val="10001"/>
                  </a:ext>
                </a:extLst>
              </a:tr>
              <a:tr h="471638">
                <a:tc>
                  <a:txBody>
                    <a:bodyPr/>
                    <a:lstStyle/>
                    <a:p>
                      <a:pPr marL="0" marR="0" lvl="0" indent="0" algn="l" rtl="0">
                        <a:spcBef>
                          <a:spcPts val="0"/>
                        </a:spcBef>
                        <a:spcAft>
                          <a:spcPts val="0"/>
                        </a:spcAft>
                        <a:buNone/>
                      </a:pPr>
                      <a:r>
                        <a:rPr lang="en-GB" sz="1600" b="1" dirty="0"/>
                        <a:t>Atmospheric Science</a:t>
                      </a:r>
                      <a:endParaRPr sz="1600" b="1" dirty="0"/>
                    </a:p>
                  </a:txBody>
                  <a:tcPr marL="91450" marR="91450" marT="45725" marB="45725"/>
                </a:tc>
                <a:tc>
                  <a:txBody>
                    <a:bodyPr/>
                    <a:lstStyle/>
                    <a:p>
                      <a:pPr marL="0" marR="0" lvl="0" indent="0" algn="l" rtl="0">
                        <a:spcBef>
                          <a:spcPts val="0"/>
                        </a:spcBef>
                        <a:spcAft>
                          <a:spcPts val="0"/>
                        </a:spcAft>
                        <a:buNone/>
                      </a:pPr>
                      <a:r>
                        <a:rPr lang="en-GB" sz="1600" b="1" dirty="0"/>
                        <a:t>3.4</a:t>
                      </a:r>
                      <a:endParaRPr sz="1600" b="1" dirty="0"/>
                    </a:p>
                  </a:txBody>
                  <a:tcPr marL="91450" marR="91450" marT="45725" marB="45725"/>
                </a:tc>
                <a:extLst>
                  <a:ext uri="{0D108BD9-81ED-4DB2-BD59-A6C34878D82A}">
                    <a16:rowId xmlns:a16="http://schemas.microsoft.com/office/drawing/2014/main" val="10002"/>
                  </a:ext>
                </a:extLst>
              </a:tr>
              <a:tr h="471638">
                <a:tc>
                  <a:txBody>
                    <a:bodyPr/>
                    <a:lstStyle/>
                    <a:p>
                      <a:pPr marL="0" marR="0" lvl="0" indent="0" algn="r" rtl="0">
                        <a:spcBef>
                          <a:spcPts val="0"/>
                        </a:spcBef>
                        <a:spcAft>
                          <a:spcPts val="0"/>
                        </a:spcAft>
                        <a:buNone/>
                      </a:pPr>
                      <a:r>
                        <a:rPr lang="en-GB" sz="1600" b="1" dirty="0"/>
                        <a:t>Total</a:t>
                      </a:r>
                      <a:endParaRPr sz="1600" b="1" dirty="0"/>
                    </a:p>
                  </a:txBody>
                  <a:tcPr marL="91450" marR="91450" marT="45725" marB="45725"/>
                </a:tc>
                <a:tc>
                  <a:txBody>
                    <a:bodyPr/>
                    <a:lstStyle/>
                    <a:p>
                      <a:pPr marL="0" marR="0" lvl="0" indent="0" algn="l" rtl="0">
                        <a:spcBef>
                          <a:spcPts val="0"/>
                        </a:spcBef>
                        <a:spcAft>
                          <a:spcPts val="0"/>
                        </a:spcAft>
                        <a:buNone/>
                      </a:pPr>
                      <a:r>
                        <a:rPr lang="en-GB" sz="1600" b="1" dirty="0"/>
                        <a:t>13.4 PB</a:t>
                      </a:r>
                      <a:endParaRPr sz="1600" b="1" dirty="0"/>
                    </a:p>
                  </a:txBody>
                  <a:tcPr marL="91450" marR="91450" marT="45725" marB="45725"/>
                </a:tc>
                <a:extLst>
                  <a:ext uri="{0D108BD9-81ED-4DB2-BD59-A6C34878D82A}">
                    <a16:rowId xmlns:a16="http://schemas.microsoft.com/office/drawing/2014/main" val="10003"/>
                  </a:ext>
                </a:extLst>
              </a:tr>
            </a:tbl>
          </a:graphicData>
        </a:graphic>
      </p:graphicFrame>
      <p:pic>
        <p:nvPicPr>
          <p:cNvPr id="17" name="Google Shape;87;p5"/>
          <p:cNvPicPr preferRelativeResize="0">
            <a:picLocks noChangeAspect="1"/>
          </p:cNvPicPr>
          <p:nvPr/>
        </p:nvPicPr>
        <p:blipFill rotWithShape="1">
          <a:blip r:embed="rId4">
            <a:alphaModFix/>
          </a:blip>
          <a:srcRect/>
          <a:stretch/>
        </p:blipFill>
        <p:spPr>
          <a:xfrm>
            <a:off x="4242600" y="3413597"/>
            <a:ext cx="4224744" cy="2612300"/>
          </a:xfrm>
          <a:prstGeom prst="rect">
            <a:avLst/>
          </a:prstGeom>
          <a:noFill/>
          <a:ln>
            <a:noFill/>
          </a:ln>
        </p:spPr>
      </p:pic>
      <p:sp>
        <p:nvSpPr>
          <p:cNvPr id="18" name="Google Shape;91;p5"/>
          <p:cNvSpPr txBox="1"/>
          <p:nvPr/>
        </p:nvSpPr>
        <p:spPr>
          <a:xfrm>
            <a:off x="5129784" y="3615211"/>
            <a:ext cx="179222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solidFill>
                  <a:schemeClr val="dk1"/>
                </a:solidFill>
                <a:latin typeface="Calibri"/>
                <a:ea typeface="Calibri"/>
                <a:cs typeface="Calibri"/>
                <a:sym typeface="Calibri"/>
              </a:rPr>
              <a:t>Users by Discipline</a:t>
            </a:r>
            <a:endParaRPr sz="1600" b="1" dirty="0">
              <a:solidFill>
                <a:schemeClr val="dk1"/>
              </a:solidFill>
              <a:latin typeface="Calibri"/>
              <a:ea typeface="Calibri"/>
              <a:cs typeface="Calibri"/>
              <a:sym typeface="Calibri"/>
            </a:endParaRPr>
          </a:p>
        </p:txBody>
      </p:sp>
      <p:sp>
        <p:nvSpPr>
          <p:cNvPr id="8" name="Rectangle 7"/>
          <p:cNvSpPr/>
          <p:nvPr/>
        </p:nvSpPr>
        <p:spPr>
          <a:xfrm>
            <a:off x="4062501" y="3413597"/>
            <a:ext cx="4456340" cy="26076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40"/>
          <p:cNvSpPr txBox="1"/>
          <p:nvPr/>
        </p:nvSpPr>
        <p:spPr>
          <a:xfrm>
            <a:off x="422083" y="108632"/>
            <a:ext cx="8136904"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smtClean="0">
                <a:solidFill>
                  <a:schemeClr val="dk1"/>
                </a:solidFill>
                <a:latin typeface="Arial Rounded MT Bold" panose="020F0704030504030204" pitchFamily="34" charset="0"/>
                <a:ea typeface="Nunito"/>
                <a:cs typeface="Nunito"/>
                <a:sym typeface="Nunito"/>
              </a:rPr>
              <a:t>https://</a:t>
            </a:r>
            <a:r>
              <a:rPr lang="en-GB" sz="3200" b="1" dirty="0">
                <a:solidFill>
                  <a:schemeClr val="dk1"/>
                </a:solidFill>
                <a:latin typeface="Arial Rounded MT Bold" panose="020F0704030504030204" pitchFamily="34" charset="0"/>
                <a:ea typeface="Nunito"/>
                <a:cs typeface="Nunito"/>
                <a:sym typeface="Nunito"/>
              </a:rPr>
              <a:t>catalogue.ceda.ac.uk</a:t>
            </a:r>
            <a:endParaRPr sz="3200" b="1" dirty="0">
              <a:solidFill>
                <a:schemeClr val="dk1"/>
              </a:solidFill>
              <a:latin typeface="Arial Rounded MT Bold" panose="020F0704030504030204" pitchFamily="34" charset="0"/>
              <a:ea typeface="Nunito"/>
              <a:cs typeface="Nunito"/>
              <a:sym typeface="Nuni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07" y="1024128"/>
            <a:ext cx="9065824" cy="4828032"/>
          </a:xfrm>
          <a:prstGeom prst="rect">
            <a:avLst/>
          </a:prstGeom>
        </p:spPr>
      </p:pic>
      <p:sp>
        <p:nvSpPr>
          <p:cNvPr id="3" name="Rectangle 2"/>
          <p:cNvSpPr/>
          <p:nvPr/>
        </p:nvSpPr>
        <p:spPr>
          <a:xfrm>
            <a:off x="40207" y="896112"/>
            <a:ext cx="9065824" cy="5020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457200" y="36240"/>
            <a:ext cx="8229600" cy="634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latin typeface="Arial Rounded MT Bold" panose="020F0704030504030204" pitchFamily="34" charset="0"/>
                <a:ea typeface="Nunito"/>
                <a:cs typeface="Nunito"/>
                <a:sym typeface="Nunito"/>
              </a:rPr>
              <a:t>What is the role of CEDA?</a:t>
            </a:r>
            <a:endParaRPr b="1" dirty="0">
              <a:latin typeface="Arial Rounded MT Bold" panose="020F0704030504030204" pitchFamily="34" charset="0"/>
              <a:ea typeface="Nunito"/>
              <a:cs typeface="Nunito"/>
              <a:sym typeface="Nunito"/>
            </a:endParaRPr>
          </a:p>
        </p:txBody>
      </p:sp>
      <p:sp>
        <p:nvSpPr>
          <p:cNvPr id="361" name="Google Shape;361;p41"/>
          <p:cNvSpPr txBox="1">
            <a:spLocks noGrp="1"/>
          </p:cNvSpPr>
          <p:nvPr>
            <p:ph type="body" idx="1"/>
          </p:nvPr>
        </p:nvSpPr>
        <p:spPr>
          <a:xfrm>
            <a:off x="179500" y="536100"/>
            <a:ext cx="8784900" cy="5587200"/>
          </a:xfrm>
          <a:prstGeom prst="rect">
            <a:avLst/>
          </a:prstGeom>
          <a:noFill/>
          <a:ln>
            <a:noFill/>
          </a:ln>
        </p:spPr>
        <p:txBody>
          <a:bodyPr spcFirstLastPara="1" wrap="square" lIns="91425" tIns="91425" rIns="91425" bIns="91425" anchor="t" anchorCtr="0">
            <a:noAutofit/>
          </a:bodyPr>
          <a:lstStyle/>
          <a:p>
            <a:pPr marL="419100" lvl="0" indent="-342900" algn="l" rtl="0">
              <a:lnSpc>
                <a:spcPct val="115000"/>
              </a:lnSpc>
              <a:spcBef>
                <a:spcPts val="0"/>
              </a:spcBef>
              <a:spcAft>
                <a:spcPts val="0"/>
              </a:spcAft>
              <a:buClr>
                <a:schemeClr val="dk1"/>
              </a:buClr>
              <a:buSzPts val="2400"/>
              <a:buChar char="•"/>
            </a:pPr>
            <a:r>
              <a:rPr lang="en-GB" b="1">
                <a:solidFill>
                  <a:srgbClr val="FF0000"/>
                </a:solidFill>
              </a:rPr>
              <a:t>Preserve the science record</a:t>
            </a:r>
            <a:r>
              <a:rPr lang="en-GB"/>
              <a:t> (for data produced by NERC funded research).</a:t>
            </a:r>
            <a:endParaRPr/>
          </a:p>
          <a:p>
            <a:pPr marL="419100" lvl="0" indent="-342900" algn="l" rtl="0">
              <a:lnSpc>
                <a:spcPct val="115000"/>
              </a:lnSpc>
              <a:spcBef>
                <a:spcPts val="0"/>
              </a:spcBef>
              <a:spcAft>
                <a:spcPts val="0"/>
              </a:spcAft>
              <a:buClr>
                <a:schemeClr val="dk1"/>
              </a:buClr>
              <a:buSzPts val="2400"/>
              <a:buChar char="•"/>
            </a:pPr>
            <a:r>
              <a:rPr lang="en-GB" b="1">
                <a:solidFill>
                  <a:srgbClr val="FF0000"/>
                </a:solidFill>
              </a:rPr>
              <a:t>Facilitate  data use </a:t>
            </a:r>
            <a:r>
              <a:rPr lang="en-GB"/>
              <a:t>(for any data that compliments NERC research in Atmospheric sci or Earth Observation (EO)).</a:t>
            </a:r>
            <a:endParaRPr/>
          </a:p>
          <a:p>
            <a:pPr marL="419100" lvl="0" indent="-342900" algn="l" rtl="0">
              <a:lnSpc>
                <a:spcPct val="115000"/>
              </a:lnSpc>
              <a:spcBef>
                <a:spcPts val="0"/>
              </a:spcBef>
              <a:spcAft>
                <a:spcPts val="0"/>
              </a:spcAft>
              <a:buClr>
                <a:schemeClr val="dk1"/>
              </a:buClr>
              <a:buSzPts val="2400"/>
              <a:buChar char="•"/>
            </a:pPr>
            <a:r>
              <a:rPr lang="en-GB" b="1">
                <a:solidFill>
                  <a:srgbClr val="FF0000"/>
                </a:solidFill>
              </a:rPr>
              <a:t>Support data standards</a:t>
            </a:r>
            <a:r>
              <a:rPr lang="en-GB">
                <a:solidFill>
                  <a:srgbClr val="FF0000"/>
                </a:solidFill>
              </a:rPr>
              <a:t> </a:t>
            </a:r>
            <a:r>
              <a:rPr lang="en-GB"/>
              <a:t>(for international science community), e.g. ESA Climate Change Initiative; CMIP (Climate Model Intercomparison Project) data request; Climate-Forecast (CF) metadata convention.</a:t>
            </a:r>
            <a:endParaRPr b="1"/>
          </a:p>
          <a:p>
            <a:pPr marL="419100" lvl="0" indent="-342900" algn="l" rtl="0">
              <a:lnSpc>
                <a:spcPct val="90000"/>
              </a:lnSpc>
              <a:spcBef>
                <a:spcPts val="0"/>
              </a:spcBef>
              <a:spcAft>
                <a:spcPts val="0"/>
              </a:spcAft>
              <a:buClr>
                <a:schemeClr val="dk1"/>
              </a:buClr>
              <a:buSzPts val="2400"/>
              <a:buChar char="•"/>
            </a:pPr>
            <a:r>
              <a:rPr lang="en-GB" b="1">
                <a:solidFill>
                  <a:srgbClr val="FF0000"/>
                </a:solidFill>
              </a:rPr>
              <a:t>Engage with global community</a:t>
            </a:r>
            <a:r>
              <a:rPr lang="en-GB" b="1"/>
              <a:t>. </a:t>
            </a:r>
            <a:r>
              <a:rPr lang="en-GB"/>
              <a:t>CEDA staff participate in:</a:t>
            </a:r>
            <a:endParaRPr/>
          </a:p>
          <a:p>
            <a:pPr marL="914400" lvl="1" indent="-381000" algn="l" rtl="0">
              <a:lnSpc>
                <a:spcPct val="90000"/>
              </a:lnSpc>
              <a:spcBef>
                <a:spcPts val="0"/>
              </a:spcBef>
              <a:spcAft>
                <a:spcPts val="0"/>
              </a:spcAft>
              <a:buClr>
                <a:schemeClr val="dk1"/>
              </a:buClr>
              <a:buSzPts val="2400"/>
              <a:buChar char="•"/>
            </a:pPr>
            <a:r>
              <a:rPr lang="en-GB" sz="2400"/>
              <a:t>World Climate Research Programme (WCRP);</a:t>
            </a:r>
            <a:endParaRPr/>
          </a:p>
          <a:p>
            <a:pPr marL="914400" lvl="1" indent="-381000" algn="l" rtl="0">
              <a:lnSpc>
                <a:spcPct val="90000"/>
              </a:lnSpc>
              <a:spcBef>
                <a:spcPts val="0"/>
              </a:spcBef>
              <a:spcAft>
                <a:spcPts val="0"/>
              </a:spcAft>
              <a:buClr>
                <a:schemeClr val="dk1"/>
              </a:buClr>
              <a:buSzPts val="2400"/>
              <a:buChar char="•"/>
            </a:pPr>
            <a:r>
              <a:rPr lang="en-GB" sz="2400"/>
              <a:t>Committee on Earth Observation Satellites (CEOS);</a:t>
            </a:r>
            <a:endParaRPr/>
          </a:p>
          <a:p>
            <a:pPr marL="914400" lvl="1" indent="-381000" algn="l" rtl="0">
              <a:lnSpc>
                <a:spcPct val="90000"/>
              </a:lnSpc>
              <a:spcBef>
                <a:spcPts val="0"/>
              </a:spcBef>
              <a:spcAft>
                <a:spcPts val="0"/>
              </a:spcAft>
              <a:buClr>
                <a:schemeClr val="dk1"/>
              </a:buClr>
              <a:buSzPts val="2400"/>
              <a:buChar char="•"/>
            </a:pPr>
            <a:r>
              <a:rPr lang="en-GB" sz="2400"/>
              <a:t>Earth System Grid Federation (ESGF);</a:t>
            </a:r>
            <a:endParaRPr/>
          </a:p>
          <a:p>
            <a:pPr marL="914400" lvl="1" indent="-381000" algn="l" rtl="0">
              <a:lnSpc>
                <a:spcPct val="90000"/>
              </a:lnSpc>
              <a:spcBef>
                <a:spcPts val="0"/>
              </a:spcBef>
              <a:spcAft>
                <a:spcPts val="0"/>
              </a:spcAft>
              <a:buClr>
                <a:schemeClr val="dk1"/>
              </a:buClr>
              <a:buSzPts val="2400"/>
              <a:buChar char="•"/>
            </a:pPr>
            <a:r>
              <a:rPr lang="en-GB" sz="2400"/>
              <a:t>Intergovernmental Panel on Climate Change (IPCC) Data Distribution Centre.</a:t>
            </a:r>
            <a:endParaRPr sz="24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71" name="Google Shape;371;p42"/>
          <p:cNvSpPr txBox="1"/>
          <p:nvPr/>
        </p:nvSpPr>
        <p:spPr>
          <a:xfrm>
            <a:off x="1314879" y="142556"/>
            <a:ext cx="6441859"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CEDA Projects</a:t>
            </a:r>
            <a:endParaRPr sz="3200" b="1" dirty="0">
              <a:solidFill>
                <a:schemeClr val="dk1"/>
              </a:solidFill>
              <a:latin typeface="Arial Rounded MT Bold" panose="020F0704030504030204" pitchFamily="34" charset="0"/>
              <a:ea typeface="Nunito"/>
              <a:cs typeface="Nunito"/>
              <a:sym typeface="Nunito"/>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317" y="721786"/>
            <a:ext cx="6594348" cy="5269616"/>
          </a:xfrm>
          <a:prstGeom prst="rect">
            <a:avLst/>
          </a:prstGeom>
        </p:spPr>
      </p:pic>
      <p:sp>
        <p:nvSpPr>
          <p:cNvPr id="8" name="Google Shape;367;p42"/>
          <p:cNvSpPr/>
          <p:nvPr/>
        </p:nvSpPr>
        <p:spPr>
          <a:xfrm>
            <a:off x="3158925" y="5818075"/>
            <a:ext cx="2339975" cy="664472"/>
          </a:xfrm>
          <a:custGeom>
            <a:avLst/>
            <a:gdLst/>
            <a:ahLst/>
            <a:cxnLst/>
            <a:rect l="l" t="t" r="r" b="b"/>
            <a:pathLst>
              <a:path w="21600" h="21600" extrusionOk="0">
                <a:moveTo>
                  <a:pt x="5400" y="0"/>
                </a:moveTo>
                <a:lnTo>
                  <a:pt x="5400" y="16200"/>
                </a:lnTo>
                <a:lnTo>
                  <a:pt x="0" y="16200"/>
                </a:lnTo>
                <a:lnTo>
                  <a:pt x="10800" y="21600"/>
                </a:lnTo>
                <a:lnTo>
                  <a:pt x="21600" y="16200"/>
                </a:lnTo>
                <a:lnTo>
                  <a:pt x="16200" y="16200"/>
                </a:lnTo>
                <a:lnTo>
                  <a:pt x="16200" y="0"/>
                </a:lnTo>
                <a:lnTo>
                  <a:pt x="5400" y="0"/>
                </a:lnTo>
                <a:close/>
              </a:path>
            </a:pathLst>
          </a:custGeom>
          <a:solidFill>
            <a:srgbClr val="E6E6FF"/>
          </a:solidFill>
          <a:ln w="9525" cap="flat" cmpd="sng">
            <a:solidFill>
              <a:srgbClr val="000000"/>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97000"/>
              </a:lnSpc>
              <a:spcBef>
                <a:spcPts val="0"/>
              </a:spcBef>
              <a:spcAft>
                <a:spcPts val="0"/>
              </a:spcAft>
              <a:buNone/>
            </a:pPr>
            <a:r>
              <a:rPr lang="en-GB" sz="1800" dirty="0">
                <a:solidFill>
                  <a:srgbClr val="800000"/>
                </a:solidFill>
                <a:latin typeface="Arial"/>
                <a:ea typeface="Arial"/>
                <a:cs typeface="Arial"/>
                <a:sym typeface="Arial"/>
              </a:rPr>
              <a:t>Lots more</a:t>
            </a:r>
            <a:endParaRP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3"/>
          <p:cNvPicPr preferRelativeResize="0"/>
          <p:nvPr/>
        </p:nvPicPr>
        <p:blipFill rotWithShape="1">
          <a:blip r:embed="rId3">
            <a:alphaModFix/>
          </a:blip>
          <a:srcRect l="12625" t="21111" r="13500" b="55333"/>
          <a:stretch/>
        </p:blipFill>
        <p:spPr>
          <a:xfrm>
            <a:off x="771856" y="1702806"/>
            <a:ext cx="7616502" cy="1366073"/>
          </a:xfrm>
          <a:prstGeom prst="rect">
            <a:avLst/>
          </a:prstGeom>
          <a:noFill/>
          <a:ln>
            <a:noFill/>
          </a:ln>
        </p:spPr>
      </p:pic>
      <p:sp>
        <p:nvSpPr>
          <p:cNvPr id="377" name="Google Shape;377;p43"/>
          <p:cNvSpPr txBox="1"/>
          <p:nvPr/>
        </p:nvSpPr>
        <p:spPr>
          <a:xfrm>
            <a:off x="107504" y="908720"/>
            <a:ext cx="8928992"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JASMIN Overview</a:t>
            </a:r>
            <a:endParaRPr sz="3200" b="1" dirty="0">
              <a:solidFill>
                <a:schemeClr val="dk1"/>
              </a:solidFill>
              <a:latin typeface="Arial Rounded MT Bold" panose="020F0704030504030204" pitchFamily="34" charset="0"/>
              <a:ea typeface="Nunito"/>
              <a:cs typeface="Nunito"/>
              <a:sym typeface="Nunito"/>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78" name="Google Shape;378;p43"/>
          <p:cNvSpPr txBox="1"/>
          <p:nvPr/>
        </p:nvSpPr>
        <p:spPr>
          <a:xfrm>
            <a:off x="771857" y="3284984"/>
            <a:ext cx="7616501" cy="26776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800" b="1">
                <a:solidFill>
                  <a:schemeClr val="dk1"/>
                </a:solidFill>
                <a:latin typeface="Calibri"/>
                <a:ea typeface="Calibri"/>
                <a:cs typeface="Calibri"/>
                <a:sym typeface="Calibri"/>
              </a:rPr>
              <a:t>The JASMIN facility is a "super-data-cluster" which delivers infrastructure for data analysis. </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endParaRPr sz="2800" b="1">
              <a:solidFill>
                <a:schemeClr val="dk1"/>
              </a:solidFill>
              <a:latin typeface="Calibri"/>
              <a:ea typeface="Calibri"/>
              <a:cs typeface="Calibri"/>
              <a:sym typeface="Calibri"/>
            </a:endParaRPr>
          </a:p>
          <a:p>
            <a:pPr marL="0" marR="0" lvl="0" indent="0" algn="ctr" rtl="0">
              <a:spcBef>
                <a:spcPts val="0"/>
              </a:spcBef>
              <a:spcAft>
                <a:spcPts val="0"/>
              </a:spcAft>
              <a:buNone/>
            </a:pPr>
            <a:r>
              <a:rPr lang="en-GB" sz="2800" b="1">
                <a:solidFill>
                  <a:schemeClr val="dk1"/>
                </a:solidFill>
                <a:latin typeface="Calibri"/>
                <a:ea typeface="Calibri"/>
                <a:cs typeface="Calibri"/>
                <a:sym typeface="Calibri"/>
              </a:rPr>
              <a:t>It is a hybrid between super-computer and data-centre which provides a globally unique computational environment.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a:spLocks noGrp="1"/>
          </p:cNvSpPr>
          <p:nvPr>
            <p:ph type="subTitle" idx="4294967295"/>
          </p:nvPr>
        </p:nvSpPr>
        <p:spPr>
          <a:xfrm>
            <a:off x="3730599" y="4257895"/>
            <a:ext cx="5206250" cy="2380942"/>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None/>
            </a:pPr>
            <a:r>
              <a:rPr lang="en-GB" sz="2000" b="0" i="0" u="none" strike="noStrike" cap="none" dirty="0">
                <a:solidFill>
                  <a:schemeClr val="dk1"/>
                </a:solidFill>
                <a:latin typeface="Calibri"/>
                <a:ea typeface="Calibri"/>
                <a:cs typeface="Calibri"/>
                <a:sym typeface="Calibri"/>
              </a:rPr>
              <a:t>JASMIN is a world leading, unique hybrid of:</a:t>
            </a:r>
            <a:endParaRPr sz="2000" b="0" i="0" u="none" strike="noStrike" cap="none" dirty="0">
              <a:solidFill>
                <a:schemeClr val="dk1"/>
              </a:solidFill>
              <a:latin typeface="Calibri"/>
              <a:ea typeface="Calibri"/>
              <a:cs typeface="Calibri"/>
              <a:sym typeface="Calibri"/>
            </a:endParaRPr>
          </a:p>
          <a:p>
            <a:pPr marL="342900" marR="0" lvl="0" indent="-342900" rtl="0">
              <a:lnSpc>
                <a:spcPct val="90000"/>
              </a:lnSpc>
              <a:spcBef>
                <a:spcPts val="1000"/>
              </a:spcBef>
              <a:spcAft>
                <a:spcPts val="0"/>
              </a:spcAft>
              <a:buClr>
                <a:schemeClr val="dk1"/>
              </a:buClr>
              <a:buSzPts val="1800"/>
              <a:buFont typeface="Arial"/>
              <a:buChar char="•"/>
            </a:pPr>
            <a:r>
              <a:rPr lang="en-GB" sz="1800" b="1" dirty="0">
                <a:solidFill>
                  <a:srgbClr val="FF0000"/>
                </a:solidFill>
              </a:rPr>
              <a:t>44</a:t>
            </a:r>
            <a:r>
              <a:rPr lang="en-GB" sz="1800" b="1" i="0" u="none" strike="noStrike" cap="none" dirty="0">
                <a:solidFill>
                  <a:srgbClr val="FF0000"/>
                </a:solidFill>
              </a:rPr>
              <a:t>PB</a:t>
            </a:r>
            <a:r>
              <a:rPr lang="en-GB" sz="1800" b="1" i="0" u="none" strike="noStrike" cap="none" dirty="0">
                <a:solidFill>
                  <a:schemeClr val="dk1"/>
                </a:solidFill>
              </a:rPr>
              <a:t> </a:t>
            </a:r>
            <a:r>
              <a:rPr lang="en-GB" sz="1800" b="0" i="0" u="none" strike="noStrike" cap="none" dirty="0">
                <a:solidFill>
                  <a:schemeClr val="dk1"/>
                </a:solidFill>
                <a:latin typeface="Calibri"/>
                <a:ea typeface="Calibri"/>
                <a:cs typeface="Calibri"/>
                <a:sym typeface="Calibri"/>
              </a:rPr>
              <a:t>high performance storage</a:t>
            </a:r>
            <a:r>
              <a:rPr lang="en-GB" sz="1800" dirty="0"/>
              <a:t> by end of 2018</a:t>
            </a:r>
            <a:endParaRPr dirty="0"/>
          </a:p>
          <a:p>
            <a:pPr marL="342900" marR="0" lvl="0" indent="-342900" rtl="0">
              <a:lnSpc>
                <a:spcPct val="90000"/>
              </a:lnSpc>
              <a:spcBef>
                <a:spcPts val="1000"/>
              </a:spcBef>
              <a:spcAft>
                <a:spcPts val="0"/>
              </a:spcAft>
              <a:buClr>
                <a:schemeClr val="dk1"/>
              </a:buClr>
              <a:buSzPts val="1800"/>
              <a:buFont typeface="Arial"/>
              <a:buChar char="•"/>
            </a:pPr>
            <a:r>
              <a:rPr lang="en-GB" sz="1800" b="0" i="0" u="none" strike="noStrike" cap="none" dirty="0">
                <a:solidFill>
                  <a:schemeClr val="dk1"/>
                </a:solidFill>
                <a:latin typeface="Calibri"/>
                <a:ea typeface="Calibri"/>
                <a:cs typeface="Calibri"/>
                <a:sym typeface="Calibri"/>
              </a:rPr>
              <a:t>High-performance computing </a:t>
            </a:r>
            <a:r>
              <a:rPr lang="en-GB" sz="1800" b="1" i="0" u="none" strike="noStrike" cap="none" dirty="0" smtClean="0">
                <a:solidFill>
                  <a:srgbClr val="FF0000"/>
                </a:solidFill>
                <a:sym typeface="Calibri"/>
              </a:rPr>
              <a:t>(</a:t>
            </a:r>
            <a:r>
              <a:rPr lang="en-GB" sz="1800" b="1" dirty="0" smtClean="0">
                <a:solidFill>
                  <a:srgbClr val="FF0000"/>
                </a:solidFill>
              </a:rPr>
              <a:t>~ 12000</a:t>
            </a:r>
            <a:r>
              <a:rPr lang="en-GB" sz="1800" b="1" i="0" u="none" strike="noStrike" cap="none" dirty="0" smtClean="0">
                <a:solidFill>
                  <a:srgbClr val="FF0000"/>
                </a:solidFill>
              </a:rPr>
              <a:t> </a:t>
            </a:r>
            <a:r>
              <a:rPr lang="en-GB" sz="1800" b="1" i="0" u="none" strike="noStrike" cap="none" dirty="0">
                <a:solidFill>
                  <a:srgbClr val="FF0000"/>
                </a:solidFill>
              </a:rPr>
              <a:t>cores</a:t>
            </a:r>
            <a:r>
              <a:rPr lang="en-GB" sz="1800" b="0" i="0" u="none" strike="noStrike" cap="none"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a:p>
            <a:pPr marL="342900" marR="0" lvl="0" indent="-342900" rtl="0">
              <a:lnSpc>
                <a:spcPct val="90000"/>
              </a:lnSpc>
              <a:spcBef>
                <a:spcPts val="1000"/>
              </a:spcBef>
              <a:spcAft>
                <a:spcPts val="0"/>
              </a:spcAft>
              <a:buSzPts val="1800"/>
              <a:buChar char="•"/>
            </a:pPr>
            <a:r>
              <a:rPr lang="en-GB" sz="1800" dirty="0">
                <a:solidFill>
                  <a:srgbClr val="000000"/>
                </a:solidFill>
              </a:rPr>
              <a:t>Large scale near line tape storage</a:t>
            </a:r>
            <a:endParaRPr sz="1800" dirty="0"/>
          </a:p>
          <a:p>
            <a:pPr marL="342900" marR="0" lvl="0" indent="-342900" rtl="0">
              <a:lnSpc>
                <a:spcPct val="90000"/>
              </a:lnSpc>
              <a:spcBef>
                <a:spcPts val="1000"/>
              </a:spcBef>
              <a:spcAft>
                <a:spcPts val="0"/>
              </a:spcAft>
              <a:buClr>
                <a:schemeClr val="dk1"/>
              </a:buClr>
              <a:buSzPts val="1800"/>
              <a:buFont typeface="Arial"/>
              <a:buChar char="•"/>
            </a:pPr>
            <a:r>
              <a:rPr lang="en-GB" sz="1800" dirty="0"/>
              <a:t>Custom sophisticated n</a:t>
            </a:r>
            <a:r>
              <a:rPr lang="en-GB" sz="1800" b="0" i="0" u="none" strike="noStrike" cap="none" dirty="0">
                <a:solidFill>
                  <a:schemeClr val="dk1"/>
                </a:solidFill>
                <a:latin typeface="Calibri"/>
                <a:ea typeface="Calibri"/>
                <a:cs typeface="Calibri"/>
                <a:sym typeface="Calibri"/>
              </a:rPr>
              <a:t>etwo</a:t>
            </a:r>
            <a:r>
              <a:rPr lang="en-GB" sz="1800" dirty="0"/>
              <a:t>rk architecture</a:t>
            </a:r>
            <a:endParaRPr dirty="0"/>
          </a:p>
          <a:p>
            <a:pPr marL="342900" marR="0" lvl="0" indent="-342900" rtl="0">
              <a:lnSpc>
                <a:spcPct val="90000"/>
              </a:lnSpc>
              <a:spcBef>
                <a:spcPts val="1000"/>
              </a:spcBef>
              <a:spcAft>
                <a:spcPts val="0"/>
              </a:spcAft>
              <a:buClr>
                <a:schemeClr val="dk1"/>
              </a:buClr>
              <a:buSzPts val="1800"/>
              <a:buFont typeface="Arial"/>
              <a:buChar char="•"/>
            </a:pPr>
            <a:r>
              <a:rPr lang="en-GB" sz="1800" dirty="0"/>
              <a:t>Innovative </a:t>
            </a:r>
            <a:r>
              <a:rPr lang="en-GB" sz="1800" b="0" i="0" u="none" strike="noStrike" cap="none" dirty="0">
                <a:solidFill>
                  <a:schemeClr val="dk1"/>
                </a:solidFill>
                <a:latin typeface="Calibri"/>
                <a:ea typeface="Calibri"/>
                <a:cs typeface="Calibri"/>
                <a:sym typeface="Calibri"/>
              </a:rPr>
              <a:t>cloud hosting capabilities </a:t>
            </a:r>
            <a:endParaRPr sz="1800" dirty="0"/>
          </a:p>
        </p:txBody>
      </p:sp>
      <p:pic>
        <p:nvPicPr>
          <p:cNvPr id="384" name="Google Shape;384;p44"/>
          <p:cNvPicPr preferRelativeResize="0"/>
          <p:nvPr/>
        </p:nvPicPr>
        <p:blipFill rotWithShape="1">
          <a:blip r:embed="rId3">
            <a:alphaModFix/>
          </a:blip>
          <a:srcRect/>
          <a:stretch/>
        </p:blipFill>
        <p:spPr>
          <a:xfrm>
            <a:off x="285154" y="1094829"/>
            <a:ext cx="3238500" cy="4895850"/>
          </a:xfrm>
          <a:prstGeom prst="rect">
            <a:avLst/>
          </a:prstGeom>
          <a:noFill/>
          <a:ln>
            <a:noFill/>
          </a:ln>
        </p:spPr>
      </p:pic>
      <p:sp>
        <p:nvSpPr>
          <p:cNvPr id="385" name="Google Shape;385;p44"/>
          <p:cNvSpPr txBox="1"/>
          <p:nvPr/>
        </p:nvSpPr>
        <p:spPr>
          <a:xfrm>
            <a:off x="54750" y="247664"/>
            <a:ext cx="8882100" cy="6464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i="1" dirty="0">
                <a:solidFill>
                  <a:srgbClr val="0070C0"/>
                </a:solidFill>
                <a:latin typeface="Arial" panose="020B0604020202020204" pitchFamily="34" charset="0"/>
                <a:ea typeface="Merriweather Sans"/>
                <a:cs typeface="Arial" panose="020B0604020202020204" pitchFamily="34" charset="0"/>
                <a:sym typeface="Merriweather Sans"/>
              </a:rPr>
              <a:t>To address “one of NERC’s most strategically important challenges: the improvement of predictive environmental science.” </a:t>
            </a:r>
            <a:r>
              <a:rPr lang="en-GB" sz="1800" dirty="0" err="1">
                <a:solidFill>
                  <a:schemeClr val="dk1"/>
                </a:solidFill>
                <a:latin typeface="Arial" panose="020B0604020202020204" pitchFamily="34" charset="0"/>
                <a:ea typeface="Merriweather Sans"/>
                <a:cs typeface="Arial" panose="020B0604020202020204" pitchFamily="34" charset="0"/>
                <a:sym typeface="Merriweather Sans"/>
              </a:rPr>
              <a:t>Prof.</a:t>
            </a:r>
            <a:r>
              <a:rPr lang="en-GB" sz="1800" dirty="0">
                <a:solidFill>
                  <a:schemeClr val="dk1"/>
                </a:solidFill>
                <a:latin typeface="Arial" panose="020B0604020202020204" pitchFamily="34" charset="0"/>
                <a:ea typeface="Merriweather Sans"/>
                <a:cs typeface="Arial" panose="020B0604020202020204" pitchFamily="34" charset="0"/>
                <a:sym typeface="Merriweather Sans"/>
              </a:rPr>
              <a:t> Duncan </a:t>
            </a:r>
            <a:r>
              <a:rPr lang="en-GB" sz="1800" dirty="0" err="1">
                <a:solidFill>
                  <a:schemeClr val="dk1"/>
                </a:solidFill>
                <a:latin typeface="Arial" panose="020B0604020202020204" pitchFamily="34" charset="0"/>
                <a:ea typeface="Merriweather Sans"/>
                <a:cs typeface="Arial" panose="020B0604020202020204" pitchFamily="34" charset="0"/>
                <a:sym typeface="Merriweather Sans"/>
              </a:rPr>
              <a:t>Wingham</a:t>
            </a:r>
            <a:r>
              <a:rPr lang="en-GB" sz="1800" dirty="0">
                <a:solidFill>
                  <a:schemeClr val="dk1"/>
                </a:solidFill>
                <a:latin typeface="Arial" panose="020B0604020202020204" pitchFamily="34" charset="0"/>
                <a:ea typeface="Merriweather Sans"/>
                <a:cs typeface="Arial" panose="020B0604020202020204" pitchFamily="34" charset="0"/>
                <a:sym typeface="Merriweather Sans"/>
              </a:rPr>
              <a:t>, NERC Chief Exec.</a:t>
            </a:r>
            <a:endParaRPr sz="1800" dirty="0">
              <a:latin typeface="Arial" panose="020B0604020202020204" pitchFamily="34" charset="0"/>
              <a:cs typeface="Arial" panose="020B0604020202020204" pitchFamily="34" charset="0"/>
            </a:endParaRPr>
          </a:p>
        </p:txBody>
      </p:sp>
      <p:grpSp>
        <p:nvGrpSpPr>
          <p:cNvPr id="386" name="Google Shape;386;p44"/>
          <p:cNvGrpSpPr/>
          <p:nvPr/>
        </p:nvGrpSpPr>
        <p:grpSpPr>
          <a:xfrm>
            <a:off x="3730599" y="1081369"/>
            <a:ext cx="5206251" cy="3071252"/>
            <a:chOff x="159654" y="874725"/>
            <a:chExt cx="5206251" cy="3071252"/>
          </a:xfrm>
        </p:grpSpPr>
        <p:pic>
          <p:nvPicPr>
            <p:cNvPr id="387" name="Google Shape;387;p44"/>
            <p:cNvPicPr preferRelativeResize="0"/>
            <p:nvPr/>
          </p:nvPicPr>
          <p:blipFill rotWithShape="1">
            <a:blip r:embed="rId4">
              <a:alphaModFix/>
            </a:blip>
            <a:srcRect/>
            <a:stretch/>
          </p:blipFill>
          <p:spPr>
            <a:xfrm>
              <a:off x="250829" y="874729"/>
              <a:ext cx="5115075" cy="3071248"/>
            </a:xfrm>
            <a:prstGeom prst="rect">
              <a:avLst/>
            </a:prstGeom>
            <a:noFill/>
            <a:ln>
              <a:noFill/>
            </a:ln>
          </p:spPr>
        </p:pic>
        <p:grpSp>
          <p:nvGrpSpPr>
            <p:cNvPr id="388" name="Google Shape;388;p44"/>
            <p:cNvGrpSpPr/>
            <p:nvPr/>
          </p:nvGrpSpPr>
          <p:grpSpPr>
            <a:xfrm>
              <a:off x="159654" y="874725"/>
              <a:ext cx="3211422" cy="2889213"/>
              <a:chOff x="4936050" y="2121419"/>
              <a:chExt cx="4102481" cy="4039727"/>
            </a:xfrm>
          </p:grpSpPr>
          <p:pic>
            <p:nvPicPr>
              <p:cNvPr id="389" name="Google Shape;389;p44"/>
              <p:cNvPicPr preferRelativeResize="0"/>
              <p:nvPr/>
            </p:nvPicPr>
            <p:blipFill rotWithShape="1">
              <a:blip r:embed="rId5">
                <a:alphaModFix/>
              </a:blip>
              <a:srcRect/>
              <a:stretch/>
            </p:blipFill>
            <p:spPr>
              <a:xfrm>
                <a:off x="5052506" y="2121419"/>
                <a:ext cx="3986025" cy="4039727"/>
              </a:xfrm>
              <a:prstGeom prst="rect">
                <a:avLst/>
              </a:prstGeom>
              <a:noFill/>
              <a:ln>
                <a:noFill/>
              </a:ln>
            </p:spPr>
          </p:pic>
          <p:pic>
            <p:nvPicPr>
              <p:cNvPr id="390" name="Google Shape;390;p44"/>
              <p:cNvPicPr preferRelativeResize="0"/>
              <p:nvPr/>
            </p:nvPicPr>
            <p:blipFill rotWithShape="1">
              <a:blip r:embed="rId6">
                <a:alphaModFix/>
              </a:blip>
              <a:srcRect/>
              <a:stretch/>
            </p:blipFill>
            <p:spPr>
              <a:xfrm>
                <a:off x="4936050" y="2251675"/>
                <a:ext cx="2474125" cy="494800"/>
              </a:xfrm>
              <a:prstGeom prst="rect">
                <a:avLst/>
              </a:prstGeom>
              <a:noFill/>
              <a:ln>
                <a:noFill/>
              </a:ln>
            </p:spPr>
          </p:pic>
          <p:pic>
            <p:nvPicPr>
              <p:cNvPr id="391" name="Google Shape;391;p44"/>
              <p:cNvPicPr preferRelativeResize="0"/>
              <p:nvPr/>
            </p:nvPicPr>
            <p:blipFill rotWithShape="1">
              <a:blip r:embed="rId7">
                <a:alphaModFix/>
              </a:blip>
              <a:srcRect/>
              <a:stretch/>
            </p:blipFill>
            <p:spPr>
              <a:xfrm>
                <a:off x="7120283" y="5617049"/>
                <a:ext cx="1289230" cy="263500"/>
              </a:xfrm>
              <a:prstGeom prst="rect">
                <a:avLst/>
              </a:prstGeom>
              <a:noFill/>
              <a:ln>
                <a:noFill/>
              </a:ln>
            </p:spPr>
          </p:pic>
          <p:pic>
            <p:nvPicPr>
              <p:cNvPr id="392" name="Google Shape;392;p44"/>
              <p:cNvPicPr preferRelativeResize="0"/>
              <p:nvPr/>
            </p:nvPicPr>
            <p:blipFill rotWithShape="1">
              <a:blip r:embed="rId8">
                <a:alphaModFix/>
              </a:blip>
              <a:srcRect/>
              <a:stretch/>
            </p:blipFill>
            <p:spPr>
              <a:xfrm>
                <a:off x="5166608" y="5479046"/>
                <a:ext cx="1838560" cy="401514"/>
              </a:xfrm>
              <a:prstGeom prst="rect">
                <a:avLst/>
              </a:prstGeom>
              <a:noFill/>
              <a:ln>
                <a:noFill/>
              </a:ln>
            </p:spPr>
          </p:pic>
        </p:gr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01" y="1910753"/>
            <a:ext cx="8405769" cy="2546948"/>
          </a:xfrm>
          <a:prstGeom prst="rect">
            <a:avLst/>
          </a:prstGeom>
        </p:spPr>
      </p:pic>
      <p:sp>
        <p:nvSpPr>
          <p:cNvPr id="3" name="TextBox 2"/>
          <p:cNvSpPr txBox="1"/>
          <p:nvPr/>
        </p:nvSpPr>
        <p:spPr>
          <a:xfrm>
            <a:off x="466344" y="704088"/>
            <a:ext cx="8412480" cy="1077218"/>
          </a:xfrm>
          <a:prstGeom prst="rect">
            <a:avLst/>
          </a:prstGeom>
          <a:noFill/>
        </p:spPr>
        <p:txBody>
          <a:bodyPr wrap="square" rtlCol="0">
            <a:spAutoFit/>
          </a:bodyPr>
          <a:lstStyle/>
          <a:p>
            <a:pPr algn="ctr"/>
            <a:r>
              <a:rPr lang="en-GB" sz="3200" dirty="0" smtClean="0">
                <a:latin typeface="Arial Rounded MT Bold" panose="020F0704030504030204" pitchFamily="34" charset="0"/>
              </a:rPr>
              <a:t>National Centre for Atmospheric Science (NCAS)</a:t>
            </a:r>
            <a:endParaRPr lang="en-GB" sz="3200" dirty="0">
              <a:latin typeface="Arial Rounded MT Bold" panose="020F0704030504030204" pitchFamily="34" charset="0"/>
            </a:endParaRPr>
          </a:p>
        </p:txBody>
      </p:sp>
      <p:pic>
        <p:nvPicPr>
          <p:cNvPr id="4" name="Google Shape;175;p28"/>
          <p:cNvPicPr preferRelativeResize="0"/>
          <p:nvPr/>
        </p:nvPicPr>
        <p:blipFill rotWithShape="1">
          <a:blip r:embed="rId3">
            <a:alphaModFix/>
          </a:blip>
          <a:srcRect/>
          <a:stretch/>
        </p:blipFill>
        <p:spPr>
          <a:xfrm>
            <a:off x="394101" y="4457701"/>
            <a:ext cx="3624186" cy="1006720"/>
          </a:xfrm>
          <a:prstGeom prst="rect">
            <a:avLst/>
          </a:prstGeom>
          <a:noFill/>
          <a:ln>
            <a:noFill/>
          </a:ln>
        </p:spPr>
      </p:pic>
      <p:sp>
        <p:nvSpPr>
          <p:cNvPr id="5" name="TextBox 4"/>
          <p:cNvSpPr txBox="1"/>
          <p:nvPr/>
        </p:nvSpPr>
        <p:spPr>
          <a:xfrm>
            <a:off x="4389120" y="4471416"/>
            <a:ext cx="4407408" cy="1015663"/>
          </a:xfrm>
          <a:prstGeom prst="rect">
            <a:avLst/>
          </a:prstGeom>
          <a:noFill/>
        </p:spPr>
        <p:txBody>
          <a:bodyPr wrap="square" rtlCol="0">
            <a:spAutoFit/>
          </a:bodyPr>
          <a:lstStyle/>
          <a:p>
            <a:r>
              <a:rPr lang="en-GB" sz="2000" dirty="0" smtClean="0">
                <a:latin typeface="Calibri" panose="020F0502020204030204" pitchFamily="34" charset="0"/>
                <a:cs typeface="Calibri" panose="020F0502020204030204" pitchFamily="34" charset="0"/>
              </a:rPr>
              <a:t>&gt; 200 members of staff employed in 12 universities and research institutes around the UK</a:t>
            </a:r>
            <a:endParaRPr lang="en-GB"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8730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idx="4294967295"/>
          </p:nvPr>
        </p:nvSpPr>
        <p:spPr>
          <a:xfrm>
            <a:off x="388938" y="162304"/>
            <a:ext cx="8755062" cy="9787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Hosted by STFC</a:t>
            </a:r>
            <a:br>
              <a:rPr lang="en-GB" sz="3200" b="1" i="0" u="none" strike="noStrike" cap="none" dirty="0">
                <a:solidFill>
                  <a:schemeClr val="dk1"/>
                </a:solidFill>
                <a:latin typeface="Arial Rounded MT Bold" panose="020F0704030504030204" pitchFamily="34" charset="0"/>
                <a:ea typeface="Nunito"/>
                <a:cs typeface="Nunito"/>
                <a:sym typeface="Nunito"/>
              </a:rPr>
            </a:br>
            <a:r>
              <a:rPr lang="en-GB" sz="3200" b="1" i="0" u="none" strike="noStrike" cap="none" dirty="0">
                <a:solidFill>
                  <a:schemeClr val="dk1"/>
                </a:solidFill>
                <a:latin typeface="Arial Rounded MT Bold" panose="020F0704030504030204" pitchFamily="34" charset="0"/>
                <a:ea typeface="Nunito"/>
                <a:cs typeface="Nunito"/>
                <a:sym typeface="Nunito"/>
              </a:rPr>
              <a:t>Scientific Computing Department</a:t>
            </a:r>
            <a:endParaRPr sz="3200" b="1" i="0" u="none" strike="noStrike" cap="none" dirty="0">
              <a:solidFill>
                <a:schemeClr val="dk1"/>
              </a:solidFill>
              <a:latin typeface="Arial Rounded MT Bold" panose="020F0704030504030204" pitchFamily="34" charset="0"/>
              <a:ea typeface="Nunito"/>
              <a:cs typeface="Nunito"/>
              <a:sym typeface="Nunito"/>
            </a:endParaRPr>
          </a:p>
        </p:txBody>
      </p:sp>
      <p:sp>
        <p:nvSpPr>
          <p:cNvPr id="398" name="Google Shape;398;p45"/>
          <p:cNvSpPr txBox="1">
            <a:spLocks noGrp="1"/>
          </p:cNvSpPr>
          <p:nvPr>
            <p:ph type="body" idx="4294967295"/>
          </p:nvPr>
        </p:nvSpPr>
        <p:spPr>
          <a:xfrm>
            <a:off x="304800" y="118427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a:t>
            </a:r>
            <a:r>
              <a:rPr lang="en-GB" sz="1800" b="1" i="1" u="none" strike="noStrike" cap="none">
                <a:solidFill>
                  <a:srgbClr val="000000"/>
                </a:solidFill>
                <a:latin typeface="Arial"/>
                <a:ea typeface="Arial"/>
                <a:cs typeface="Arial"/>
                <a:sym typeface="Arial"/>
              </a:rPr>
              <a:t>Computing Expertise across length scales from processes within atoms to environmental modelling</a:t>
            </a:r>
            <a:r>
              <a:rPr lang="en-GB" sz="1800" b="1" i="0" u="none" strike="noStrike" cap="none">
                <a:solidFill>
                  <a:srgbClr val="000000"/>
                </a:solidFill>
                <a:latin typeface="Arial"/>
                <a:ea typeface="Arial"/>
                <a:cs typeface="Arial"/>
                <a:sym typeface="Arial"/>
              </a:rPr>
              <a:t>”</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Applications development and support,</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Compute and data facilities and services</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Research and Training</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Numerical Analysis</a:t>
            </a:r>
            <a:endParaRPr/>
          </a:p>
          <a:p>
            <a:pPr marL="0" marR="0" lvl="0" indent="0" algn="l" rtl="0">
              <a:lnSpc>
                <a:spcPct val="91000"/>
              </a:lnSpc>
              <a:spcBef>
                <a:spcPts val="227"/>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9" name="Google Shape;399;p45"/>
          <p:cNvSpPr txBox="1">
            <a:spLocks noGrp="1"/>
          </p:cNvSpPr>
          <p:nvPr>
            <p:ph type="body" idx="4294967295"/>
          </p:nvPr>
        </p:nvSpPr>
        <p:spPr>
          <a:xfrm>
            <a:off x="5000625" y="118427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High Performance Computing</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Emerald GPU cluster for Oxford, UCL, Southampton, Bristol.</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SCARF HPC for RAL</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Hartree: Blue Joule bluegene HPC</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Hartree: Blue Wonder idataplex HPC</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JASMIN: NERC super data cluster</a:t>
            </a:r>
            <a:endParaRPr/>
          </a:p>
          <a:p>
            <a:pPr marL="0" marR="0" lvl="0" indent="0" algn="l" rtl="0">
              <a:lnSpc>
                <a:spcPct val="91000"/>
              </a:lnSpc>
              <a:spcBef>
                <a:spcPts val="227"/>
              </a:spcBef>
              <a:spcAft>
                <a:spcPts val="0"/>
              </a:spcAft>
              <a:buClr>
                <a:srgbClr val="000000"/>
              </a:buClr>
              <a:buSzPts val="720"/>
              <a:buFont typeface="Noto Sans Symbols"/>
              <a:buNone/>
            </a:pPr>
            <a:endParaRPr sz="1600" b="0" i="0" u="none" strike="noStrike" cap="none">
              <a:solidFill>
                <a:srgbClr val="000000"/>
              </a:solidFill>
              <a:latin typeface="Arial"/>
              <a:ea typeface="Arial"/>
              <a:cs typeface="Arial"/>
              <a:sym typeface="Arial"/>
            </a:endParaRPr>
          </a:p>
        </p:txBody>
      </p:sp>
      <p:sp>
        <p:nvSpPr>
          <p:cNvPr id="400" name="Google Shape;400;p45"/>
          <p:cNvSpPr txBox="1">
            <a:spLocks noGrp="1"/>
          </p:cNvSpPr>
          <p:nvPr>
            <p:ph type="body" idx="4294967295"/>
          </p:nvPr>
        </p:nvSpPr>
        <p:spPr>
          <a:xfrm>
            <a:off x="5000625" y="3336925"/>
            <a:ext cx="4143375" cy="1897063"/>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Close working partnership with industry</a:t>
            </a:r>
            <a:endParaRPr/>
          </a:p>
        </p:txBody>
      </p:sp>
      <p:sp>
        <p:nvSpPr>
          <p:cNvPr id="401" name="Google Shape;401;p45"/>
          <p:cNvSpPr txBox="1">
            <a:spLocks noGrp="1"/>
          </p:cNvSpPr>
          <p:nvPr>
            <p:ph type="body" idx="4294967295"/>
          </p:nvPr>
        </p:nvSpPr>
        <p:spPr>
          <a:xfrm>
            <a:off x="304800" y="318452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Data Services</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STFC:  </a:t>
            </a:r>
            <a:r>
              <a:rPr lang="en-GB" sz="1400" b="0" i="0" u="none" strike="noStrike" cap="none">
                <a:solidFill>
                  <a:srgbClr val="000000"/>
                </a:solidFill>
                <a:latin typeface="Arial"/>
                <a:ea typeface="Arial"/>
                <a:cs typeface="Arial"/>
                <a:sym typeface="Arial"/>
              </a:rPr>
              <a:t>Facility Archives (ISIS, Diamond)</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LHC: </a:t>
            </a:r>
            <a:r>
              <a:rPr lang="en-GB" sz="1400" b="0" i="0" u="none" strike="noStrike" cap="none">
                <a:solidFill>
                  <a:srgbClr val="000000"/>
                </a:solidFill>
                <a:latin typeface="Arial"/>
                <a:ea typeface="Arial"/>
                <a:cs typeface="Arial"/>
                <a:sym typeface="Arial"/>
              </a:rPr>
              <a:t>UK Hub (Tier 1 archive)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BBSRC: </a:t>
            </a:r>
            <a:r>
              <a:rPr lang="en-GB" sz="1400" b="0" i="0" u="none" strike="noStrike" cap="none">
                <a:solidFill>
                  <a:srgbClr val="000000"/>
                </a:solidFill>
                <a:latin typeface="Arial"/>
                <a:ea typeface="Arial"/>
                <a:cs typeface="Arial"/>
                <a:sym typeface="Arial"/>
              </a:rPr>
              <a:t>Institutes data archive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MRC: </a:t>
            </a:r>
            <a:r>
              <a:rPr lang="en-GB" sz="1400" b="0" i="0" u="none" strike="noStrike" cap="none">
                <a:solidFill>
                  <a:srgbClr val="000000"/>
                </a:solidFill>
                <a:latin typeface="Arial"/>
                <a:ea typeface="Arial"/>
                <a:cs typeface="Arial"/>
                <a:sym typeface="Arial"/>
              </a:rPr>
              <a:t>Data Support Service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NERC: </a:t>
            </a:r>
            <a:r>
              <a:rPr lang="en-GB" sz="1400" b="0" i="0" u="none" strike="noStrike" cap="none">
                <a:solidFill>
                  <a:srgbClr val="000000"/>
                </a:solidFill>
                <a:latin typeface="Arial"/>
                <a:ea typeface="Arial"/>
                <a:cs typeface="Arial"/>
                <a:sym typeface="Arial"/>
              </a:rPr>
              <a:t>CEDA backup and JASMIN elastic tape</a:t>
            </a:r>
            <a:endParaRPr/>
          </a:p>
        </p:txBody>
      </p:sp>
      <p:grpSp>
        <p:nvGrpSpPr>
          <p:cNvPr id="402" name="Google Shape;402;p45"/>
          <p:cNvGrpSpPr/>
          <p:nvPr/>
        </p:nvGrpSpPr>
        <p:grpSpPr>
          <a:xfrm>
            <a:off x="4895950" y="3696125"/>
            <a:ext cx="4049889" cy="2577600"/>
            <a:chOff x="4896000" y="3696120"/>
            <a:chExt cx="3574798" cy="2577600"/>
          </a:xfrm>
        </p:grpSpPr>
        <p:pic>
          <p:nvPicPr>
            <p:cNvPr id="403" name="Google Shape;403;p45"/>
            <p:cNvPicPr preferRelativeResize="0"/>
            <p:nvPr/>
          </p:nvPicPr>
          <p:blipFill/>
          <p:spPr>
            <a:xfrm>
              <a:off x="4901400" y="3733920"/>
              <a:ext cx="572400" cy="260640"/>
            </a:xfrm>
            <a:prstGeom prst="rect">
              <a:avLst/>
            </a:prstGeom>
            <a:solidFill>
              <a:srgbClr val="FFFFFF"/>
            </a:solidFill>
            <a:ln>
              <a:noFill/>
            </a:ln>
          </p:spPr>
        </p:pic>
        <p:pic>
          <p:nvPicPr>
            <p:cNvPr id="404" name="Google Shape;404;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5" name="Google Shape;405;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6" name="Google Shape;406;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7" name="Google Shape;407;p45"/>
            <p:cNvPicPr preferRelativeResize="0"/>
            <p:nvPr/>
          </p:nvPicPr>
          <p:blipFill rotWithShape="1">
            <a:blip r:embed="rId4">
              <a:alphaModFix/>
            </a:blip>
            <a:srcRect/>
            <a:stretch/>
          </p:blipFill>
          <p:spPr>
            <a:xfrm>
              <a:off x="4901400" y="4912919"/>
              <a:ext cx="619200" cy="290880"/>
            </a:xfrm>
            <a:prstGeom prst="rect">
              <a:avLst/>
            </a:prstGeom>
            <a:noFill/>
            <a:ln>
              <a:noFill/>
            </a:ln>
          </p:spPr>
        </p:pic>
        <p:sp>
          <p:nvSpPr>
            <p:cNvPr id="408" name="Google Shape;408;p45"/>
            <p:cNvSpPr/>
            <p:nvPr/>
          </p:nvSpPr>
          <p:spPr>
            <a:xfrm>
              <a:off x="5541120" y="4997520"/>
              <a:ext cx="671760" cy="1276200"/>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a:noFill/>
            </a:ln>
          </p:spPr>
          <p:txBody>
            <a:bodyPr spcFirstLastPara="1" wrap="square" lIns="90000" tIns="46800" rIns="90000" bIns="46800" anchor="t" anchorCtr="0">
              <a:noAutofit/>
            </a:bodyPr>
            <a:lstStyle/>
            <a:p>
              <a:pPr marL="0" marR="0" lvl="0" indent="0" algn="ctr" rtl="0">
                <a:lnSpc>
                  <a:spcPct val="97000"/>
                </a:lnSpc>
                <a:spcBef>
                  <a:spcPts val="0"/>
                </a:spcBef>
                <a:spcAft>
                  <a:spcPts val="0"/>
                </a:spcAft>
                <a:buClr>
                  <a:srgbClr val="003399"/>
                </a:buClr>
                <a:buSzPts val="2000"/>
                <a:buFont typeface="Arial"/>
                <a:buNone/>
              </a:pPr>
              <a:r>
                <a:rPr lang="en-GB" sz="2000" b="1" i="0" u="none" strike="noStrike">
                  <a:solidFill>
                    <a:srgbClr val="003399"/>
                  </a:solidFill>
                  <a:latin typeface="Arial"/>
                  <a:ea typeface="Arial"/>
                  <a:cs typeface="Arial"/>
                  <a:sym typeface="Arial"/>
                </a:rPr>
                <a:t>NW-VEC</a:t>
              </a:r>
              <a:endParaRPr/>
            </a:p>
          </p:txBody>
        </p:sp>
        <p:sp>
          <p:nvSpPr>
            <p:cNvPr id="409" name="Google Shape;409;p45"/>
            <p:cNvSpPr/>
            <p:nvPr/>
          </p:nvSpPr>
          <p:spPr>
            <a:xfrm>
              <a:off x="6208199" y="5003280"/>
              <a:ext cx="579960" cy="1008719"/>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3300"/>
                </a:buClr>
                <a:buSzPts val="2000"/>
                <a:buFont typeface="Arial Black"/>
                <a:buNone/>
              </a:pPr>
              <a:r>
                <a:rPr lang="en-GB" sz="2000" b="1" i="0" u="none" strike="noStrike">
                  <a:solidFill>
                    <a:srgbClr val="003300"/>
                  </a:solidFill>
                  <a:latin typeface="Arial Black"/>
                  <a:ea typeface="Arial Black"/>
                  <a:cs typeface="Arial Black"/>
                  <a:sym typeface="Arial Black"/>
                </a:rPr>
                <a:t>CFMS</a:t>
              </a:r>
              <a:endParaRPr/>
            </a:p>
          </p:txBody>
        </p:sp>
        <p:pic>
          <p:nvPicPr>
            <p:cNvPr id="410" name="Google Shape;410;p45"/>
            <p:cNvPicPr preferRelativeResize="0"/>
            <p:nvPr/>
          </p:nvPicPr>
          <p:blipFill rotWithShape="1">
            <a:blip r:embed="rId5">
              <a:alphaModFix/>
            </a:blip>
            <a:srcRect/>
            <a:stretch/>
          </p:blipFill>
          <p:spPr>
            <a:xfrm>
              <a:off x="6792479" y="4996080"/>
              <a:ext cx="999720" cy="153000"/>
            </a:xfrm>
            <a:prstGeom prst="rect">
              <a:avLst/>
            </a:prstGeom>
            <a:noFill/>
            <a:ln>
              <a:noFill/>
            </a:ln>
          </p:spPr>
        </p:pic>
        <p:pic>
          <p:nvPicPr>
            <p:cNvPr id="411" name="Google Shape;411;p45"/>
            <p:cNvPicPr preferRelativeResize="0"/>
            <p:nvPr/>
          </p:nvPicPr>
          <p:blipFill rotWithShape="1">
            <a:blip r:embed="rId6">
              <a:alphaModFix/>
            </a:blip>
            <a:srcRect/>
            <a:stretch/>
          </p:blipFill>
          <p:spPr>
            <a:xfrm>
              <a:off x="4896000" y="4165920"/>
              <a:ext cx="655560" cy="196560"/>
            </a:xfrm>
            <a:prstGeom prst="rect">
              <a:avLst/>
            </a:prstGeom>
            <a:noFill/>
            <a:ln>
              <a:noFill/>
            </a:ln>
          </p:spPr>
        </p:pic>
        <p:pic>
          <p:nvPicPr>
            <p:cNvPr id="412" name="Google Shape;412;p45"/>
            <p:cNvPicPr preferRelativeResize="0"/>
            <p:nvPr/>
          </p:nvPicPr>
          <p:blipFill rotWithShape="1">
            <a:blip r:embed="rId7">
              <a:alphaModFix/>
            </a:blip>
            <a:srcRect/>
            <a:stretch/>
          </p:blipFill>
          <p:spPr>
            <a:xfrm>
              <a:off x="4941719" y="5371920"/>
              <a:ext cx="594360" cy="400320"/>
            </a:xfrm>
            <a:prstGeom prst="rect">
              <a:avLst/>
            </a:prstGeom>
            <a:noFill/>
            <a:ln>
              <a:noFill/>
            </a:ln>
          </p:spPr>
        </p:pic>
        <p:pic>
          <p:nvPicPr>
            <p:cNvPr id="413" name="Google Shape;413;p45"/>
            <p:cNvPicPr preferRelativeResize="0"/>
            <p:nvPr/>
          </p:nvPicPr>
          <p:blipFill rotWithShape="1">
            <a:blip r:embed="rId8">
              <a:alphaModFix/>
            </a:blip>
            <a:srcRect/>
            <a:stretch/>
          </p:blipFill>
          <p:spPr>
            <a:xfrm>
              <a:off x="5508720" y="5332680"/>
              <a:ext cx="600840" cy="439559"/>
            </a:xfrm>
            <a:prstGeom prst="rect">
              <a:avLst/>
            </a:prstGeom>
            <a:noFill/>
            <a:ln>
              <a:noFill/>
            </a:ln>
          </p:spPr>
        </p:pic>
        <p:pic>
          <p:nvPicPr>
            <p:cNvPr id="414" name="Google Shape;414;p45"/>
            <p:cNvPicPr preferRelativeResize="0"/>
            <p:nvPr/>
          </p:nvPicPr>
          <p:blipFill rotWithShape="1">
            <a:blip r:embed="rId9">
              <a:alphaModFix/>
            </a:blip>
            <a:srcRect/>
            <a:stretch/>
          </p:blipFill>
          <p:spPr>
            <a:xfrm>
              <a:off x="6114239" y="5377680"/>
              <a:ext cx="329400" cy="385200"/>
            </a:xfrm>
            <a:prstGeom prst="rect">
              <a:avLst/>
            </a:prstGeom>
            <a:noFill/>
            <a:ln>
              <a:noFill/>
            </a:ln>
          </p:spPr>
        </p:pic>
        <p:pic>
          <p:nvPicPr>
            <p:cNvPr id="415" name="Google Shape;415;p45"/>
            <p:cNvPicPr preferRelativeResize="0"/>
            <p:nvPr/>
          </p:nvPicPr>
          <p:blipFill rotWithShape="1">
            <a:blip r:embed="rId10">
              <a:alphaModFix/>
            </a:blip>
            <a:srcRect/>
            <a:stretch/>
          </p:blipFill>
          <p:spPr>
            <a:xfrm>
              <a:off x="6476039" y="5315040"/>
              <a:ext cx="246240" cy="350640"/>
            </a:xfrm>
            <a:prstGeom prst="rect">
              <a:avLst/>
            </a:prstGeom>
            <a:noFill/>
            <a:ln>
              <a:noFill/>
            </a:ln>
          </p:spPr>
        </p:pic>
        <p:pic>
          <p:nvPicPr>
            <p:cNvPr id="416" name="Google Shape;416;p45"/>
            <p:cNvPicPr preferRelativeResize="0"/>
            <p:nvPr/>
          </p:nvPicPr>
          <p:blipFill rotWithShape="1">
            <a:blip r:embed="rId11">
              <a:alphaModFix/>
            </a:blip>
            <a:srcRect r="57464"/>
            <a:stretch/>
          </p:blipFill>
          <p:spPr>
            <a:xfrm>
              <a:off x="6787080" y="5390280"/>
              <a:ext cx="577440" cy="141120"/>
            </a:xfrm>
            <a:prstGeom prst="rect">
              <a:avLst/>
            </a:prstGeom>
            <a:noFill/>
            <a:ln>
              <a:noFill/>
            </a:ln>
          </p:spPr>
        </p:pic>
        <p:pic>
          <p:nvPicPr>
            <p:cNvPr id="417" name="Google Shape;417;p45"/>
            <p:cNvPicPr preferRelativeResize="0"/>
            <p:nvPr/>
          </p:nvPicPr>
          <p:blipFill rotWithShape="1">
            <a:blip r:embed="rId12">
              <a:alphaModFix/>
            </a:blip>
            <a:srcRect/>
            <a:stretch/>
          </p:blipFill>
          <p:spPr>
            <a:xfrm>
              <a:off x="6812279" y="5608800"/>
              <a:ext cx="873720" cy="226080"/>
            </a:xfrm>
            <a:prstGeom prst="rect">
              <a:avLst/>
            </a:prstGeom>
            <a:noFill/>
            <a:ln>
              <a:noFill/>
            </a:ln>
          </p:spPr>
        </p:pic>
        <p:pic>
          <p:nvPicPr>
            <p:cNvPr id="418" name="Google Shape;418;p45"/>
            <p:cNvPicPr preferRelativeResize="0"/>
            <p:nvPr/>
          </p:nvPicPr>
          <p:blipFill rotWithShape="1">
            <a:blip r:embed="rId13">
              <a:alphaModFix/>
            </a:blip>
            <a:srcRect/>
            <a:stretch/>
          </p:blipFill>
          <p:spPr>
            <a:xfrm>
              <a:off x="7320960" y="5317560"/>
              <a:ext cx="638280" cy="279000"/>
            </a:xfrm>
            <a:prstGeom prst="rect">
              <a:avLst/>
            </a:prstGeom>
            <a:noFill/>
            <a:ln>
              <a:noFill/>
            </a:ln>
          </p:spPr>
        </p:pic>
        <p:pic>
          <p:nvPicPr>
            <p:cNvPr id="419" name="Google Shape;419;p45"/>
            <p:cNvPicPr preferRelativeResize="0"/>
            <p:nvPr/>
          </p:nvPicPr>
          <p:blipFill rotWithShape="1">
            <a:blip r:embed="rId14">
              <a:alphaModFix/>
            </a:blip>
            <a:srcRect/>
            <a:stretch/>
          </p:blipFill>
          <p:spPr>
            <a:xfrm>
              <a:off x="7779600" y="5746320"/>
              <a:ext cx="589320" cy="109800"/>
            </a:xfrm>
            <a:prstGeom prst="rect">
              <a:avLst/>
            </a:prstGeom>
            <a:noFill/>
            <a:ln>
              <a:noFill/>
            </a:ln>
          </p:spPr>
        </p:pic>
        <p:pic>
          <p:nvPicPr>
            <p:cNvPr id="420" name="Google Shape;420;p45"/>
            <p:cNvPicPr preferRelativeResize="0"/>
            <p:nvPr/>
          </p:nvPicPr>
          <p:blipFill rotWithShape="1">
            <a:blip r:embed="rId15">
              <a:alphaModFix/>
            </a:blip>
            <a:srcRect/>
            <a:stretch/>
          </p:blipFill>
          <p:spPr>
            <a:xfrm>
              <a:off x="6338520" y="3696120"/>
              <a:ext cx="777239" cy="312120"/>
            </a:xfrm>
            <a:prstGeom prst="rect">
              <a:avLst/>
            </a:prstGeom>
            <a:noFill/>
            <a:ln>
              <a:noFill/>
            </a:ln>
          </p:spPr>
        </p:pic>
        <p:pic>
          <p:nvPicPr>
            <p:cNvPr id="421" name="Google Shape;421;p45"/>
            <p:cNvPicPr preferRelativeResize="0"/>
            <p:nvPr/>
          </p:nvPicPr>
          <p:blipFill/>
          <p:spPr>
            <a:xfrm>
              <a:off x="7822440" y="4906800"/>
              <a:ext cx="222120" cy="353160"/>
            </a:xfrm>
            <a:prstGeom prst="rect">
              <a:avLst/>
            </a:prstGeom>
            <a:solidFill>
              <a:srgbClr val="FFFFFF"/>
            </a:solidFill>
            <a:ln>
              <a:noFill/>
            </a:ln>
          </p:spPr>
        </p:pic>
        <p:pic>
          <p:nvPicPr>
            <p:cNvPr id="422" name="Google Shape;422;p45"/>
            <p:cNvPicPr preferRelativeResize="0"/>
            <p:nvPr/>
          </p:nvPicPr>
          <p:blipFill/>
          <p:spPr>
            <a:xfrm>
              <a:off x="8098920" y="4947120"/>
              <a:ext cx="273960" cy="273960"/>
            </a:xfrm>
            <a:prstGeom prst="rect">
              <a:avLst/>
            </a:prstGeom>
            <a:solidFill>
              <a:srgbClr val="FFFFFF"/>
            </a:solidFill>
            <a:ln>
              <a:noFill/>
            </a:ln>
          </p:spPr>
        </p:pic>
        <p:pic>
          <p:nvPicPr>
            <p:cNvPr id="423" name="Google Shape;423;p45"/>
            <p:cNvPicPr preferRelativeResize="0"/>
            <p:nvPr/>
          </p:nvPicPr>
          <p:blipFill rotWithShape="1">
            <a:blip r:embed="rId16">
              <a:alphaModFix/>
            </a:blip>
            <a:srcRect/>
            <a:stretch/>
          </p:blipFill>
          <p:spPr>
            <a:xfrm>
              <a:off x="7975800" y="5354640"/>
              <a:ext cx="333720" cy="333360"/>
            </a:xfrm>
            <a:prstGeom prst="rect">
              <a:avLst/>
            </a:prstGeom>
            <a:noFill/>
            <a:ln>
              <a:noFill/>
            </a:ln>
          </p:spPr>
        </p:pic>
        <p:pic>
          <p:nvPicPr>
            <p:cNvPr id="424" name="Google Shape;424;p45"/>
            <p:cNvPicPr preferRelativeResize="0"/>
            <p:nvPr/>
          </p:nvPicPr>
          <p:blipFill rotWithShape="1">
            <a:blip r:embed="rId17">
              <a:alphaModFix/>
            </a:blip>
            <a:srcRect/>
            <a:stretch/>
          </p:blipFill>
          <p:spPr>
            <a:xfrm>
              <a:off x="5612040" y="3773520"/>
              <a:ext cx="619200" cy="154800"/>
            </a:xfrm>
            <a:prstGeom prst="rect">
              <a:avLst/>
            </a:prstGeom>
            <a:noFill/>
            <a:ln>
              <a:noFill/>
            </a:ln>
          </p:spPr>
        </p:pic>
        <p:pic>
          <p:nvPicPr>
            <p:cNvPr id="425" name="Google Shape;425;p45"/>
            <p:cNvPicPr preferRelativeResize="0"/>
            <p:nvPr/>
          </p:nvPicPr>
          <p:blipFill rotWithShape="1">
            <a:blip r:embed="rId18">
              <a:alphaModFix/>
            </a:blip>
            <a:srcRect/>
            <a:stretch/>
          </p:blipFill>
          <p:spPr>
            <a:xfrm>
              <a:off x="7015319" y="4080600"/>
              <a:ext cx="646920" cy="361079"/>
            </a:xfrm>
            <a:prstGeom prst="rect">
              <a:avLst/>
            </a:prstGeom>
            <a:noFill/>
            <a:ln>
              <a:noFill/>
            </a:ln>
          </p:spPr>
        </p:pic>
        <p:pic>
          <p:nvPicPr>
            <p:cNvPr id="426" name="Google Shape;426;p45"/>
            <p:cNvPicPr preferRelativeResize="0"/>
            <p:nvPr/>
          </p:nvPicPr>
          <p:blipFill rotWithShape="1">
            <a:blip r:embed="rId19">
              <a:alphaModFix/>
            </a:blip>
            <a:srcRect/>
            <a:stretch/>
          </p:blipFill>
          <p:spPr>
            <a:xfrm>
              <a:off x="7727039" y="4568760"/>
              <a:ext cx="743759" cy="246240"/>
            </a:xfrm>
            <a:prstGeom prst="rect">
              <a:avLst/>
            </a:prstGeom>
            <a:noFill/>
            <a:ln>
              <a:noFill/>
            </a:ln>
          </p:spPr>
        </p:pic>
        <p:pic>
          <p:nvPicPr>
            <p:cNvPr id="427" name="Google Shape;427;p45"/>
            <p:cNvPicPr preferRelativeResize="0"/>
            <p:nvPr/>
          </p:nvPicPr>
          <p:blipFill rotWithShape="1">
            <a:blip r:embed="rId20">
              <a:alphaModFix/>
            </a:blip>
            <a:srcRect/>
            <a:stretch/>
          </p:blipFill>
          <p:spPr>
            <a:xfrm>
              <a:off x="4937760" y="4556880"/>
              <a:ext cx="425520" cy="289080"/>
            </a:xfrm>
            <a:prstGeom prst="rect">
              <a:avLst/>
            </a:prstGeom>
            <a:noFill/>
            <a:ln>
              <a:noFill/>
            </a:ln>
          </p:spPr>
        </p:pic>
        <p:pic>
          <p:nvPicPr>
            <p:cNvPr id="428" name="Google Shape;428;p45"/>
            <p:cNvPicPr preferRelativeResize="0"/>
            <p:nvPr/>
          </p:nvPicPr>
          <p:blipFill rotWithShape="1">
            <a:blip r:embed="rId21">
              <a:alphaModFix/>
            </a:blip>
            <a:srcRect/>
            <a:stretch/>
          </p:blipFill>
          <p:spPr>
            <a:xfrm>
              <a:off x="5625720" y="4592520"/>
              <a:ext cx="496440" cy="230400"/>
            </a:xfrm>
            <a:prstGeom prst="rect">
              <a:avLst/>
            </a:prstGeom>
            <a:noFill/>
            <a:ln>
              <a:noFill/>
            </a:ln>
          </p:spPr>
        </p:pic>
        <p:pic>
          <p:nvPicPr>
            <p:cNvPr id="429" name="Google Shape;429;p45"/>
            <p:cNvPicPr preferRelativeResize="0"/>
            <p:nvPr/>
          </p:nvPicPr>
          <p:blipFill rotWithShape="1">
            <a:blip r:embed="rId22">
              <a:alphaModFix/>
            </a:blip>
            <a:srcRect/>
            <a:stretch/>
          </p:blipFill>
          <p:spPr>
            <a:xfrm>
              <a:off x="6340320" y="4521240"/>
              <a:ext cx="369360" cy="368999"/>
            </a:xfrm>
            <a:prstGeom prst="rect">
              <a:avLst/>
            </a:prstGeom>
            <a:noFill/>
            <a:ln>
              <a:noFill/>
            </a:ln>
          </p:spPr>
        </p:pic>
        <p:pic>
          <p:nvPicPr>
            <p:cNvPr id="430" name="Google Shape;430;p45"/>
            <p:cNvPicPr preferRelativeResize="0"/>
            <p:nvPr/>
          </p:nvPicPr>
          <p:blipFill rotWithShape="1">
            <a:blip r:embed="rId23">
              <a:alphaModFix/>
            </a:blip>
            <a:srcRect/>
            <a:stretch/>
          </p:blipFill>
          <p:spPr>
            <a:xfrm>
              <a:off x="6924600" y="4592520"/>
              <a:ext cx="658440" cy="242280"/>
            </a:xfrm>
            <a:prstGeom prst="rect">
              <a:avLst/>
            </a:prstGeom>
            <a:noFill/>
            <a:ln>
              <a:noFill/>
            </a:ln>
          </p:spPr>
        </p:pic>
        <p:pic>
          <p:nvPicPr>
            <p:cNvPr id="431" name="Google Shape;431;p45"/>
            <p:cNvPicPr preferRelativeResize="0"/>
            <p:nvPr/>
          </p:nvPicPr>
          <p:blipFill rotWithShape="1">
            <a:blip r:embed="rId24">
              <a:alphaModFix/>
            </a:blip>
            <a:srcRect/>
            <a:stretch/>
          </p:blipFill>
          <p:spPr>
            <a:xfrm>
              <a:off x="6387840" y="4072680"/>
              <a:ext cx="571680" cy="380880"/>
            </a:xfrm>
            <a:prstGeom prst="rect">
              <a:avLst/>
            </a:prstGeom>
            <a:noFill/>
            <a:ln>
              <a:noFill/>
            </a:ln>
          </p:spPr>
        </p:pic>
        <p:pic>
          <p:nvPicPr>
            <p:cNvPr id="432" name="Google Shape;432;p45"/>
            <p:cNvPicPr preferRelativeResize="0"/>
            <p:nvPr/>
          </p:nvPicPr>
          <p:blipFill rotWithShape="1">
            <a:blip r:embed="rId25">
              <a:alphaModFix/>
            </a:blip>
            <a:srcRect/>
            <a:stretch/>
          </p:blipFill>
          <p:spPr>
            <a:xfrm>
              <a:off x="5645880" y="4151880"/>
              <a:ext cx="659520" cy="262080"/>
            </a:xfrm>
            <a:prstGeom prst="rect">
              <a:avLst/>
            </a:prstGeom>
            <a:noFill/>
            <a:ln>
              <a:noFill/>
            </a:ln>
          </p:spPr>
        </p:pic>
        <p:pic>
          <p:nvPicPr>
            <p:cNvPr id="433" name="Google Shape;433;p45"/>
            <p:cNvPicPr preferRelativeResize="0"/>
            <p:nvPr/>
          </p:nvPicPr>
          <p:blipFill/>
          <p:spPr>
            <a:xfrm>
              <a:off x="7766280" y="4211279"/>
              <a:ext cx="689399" cy="111240"/>
            </a:xfrm>
            <a:prstGeom prst="rect">
              <a:avLst/>
            </a:prstGeom>
            <a:solidFill>
              <a:srgbClr val="FFFFFF"/>
            </a:solidFill>
            <a:ln>
              <a:noFill/>
            </a:ln>
          </p:spPr>
        </p:pic>
        <p:pic>
          <p:nvPicPr>
            <p:cNvPr id="434" name="Google Shape;434;p45"/>
            <p:cNvPicPr preferRelativeResize="0"/>
            <p:nvPr/>
          </p:nvPicPr>
          <p:blipFill rotWithShape="1">
            <a:blip r:embed="rId26">
              <a:alphaModFix/>
            </a:blip>
            <a:srcRect/>
            <a:stretch/>
          </p:blipFill>
          <p:spPr>
            <a:xfrm>
              <a:off x="6886080" y="3727800"/>
              <a:ext cx="677520" cy="241560"/>
            </a:xfrm>
            <a:prstGeom prst="rect">
              <a:avLst/>
            </a:prstGeom>
            <a:noFill/>
            <a:ln>
              <a:noFill/>
            </a:ln>
          </p:spPr>
        </p:pic>
        <p:pic>
          <p:nvPicPr>
            <p:cNvPr id="435" name="Google Shape;435;p45"/>
            <p:cNvPicPr preferRelativeResize="0"/>
            <p:nvPr/>
          </p:nvPicPr>
          <p:blipFill rotWithShape="1">
            <a:blip r:embed="rId27">
              <a:alphaModFix/>
            </a:blip>
            <a:srcRect/>
            <a:stretch/>
          </p:blipFill>
          <p:spPr>
            <a:xfrm>
              <a:off x="7698240" y="3730320"/>
              <a:ext cx="635040" cy="238320"/>
            </a:xfrm>
            <a:prstGeom prst="rect">
              <a:avLst/>
            </a:prstGeom>
            <a:noFill/>
            <a:ln>
              <a:noFill/>
            </a:ln>
          </p:spPr>
        </p:pic>
        <p:pic>
          <p:nvPicPr>
            <p:cNvPr id="436" name="Google Shape;436;p45"/>
            <p:cNvPicPr preferRelativeResize="0"/>
            <p:nvPr/>
          </p:nvPicPr>
          <p:blipFill rotWithShape="1">
            <a:blip r:embed="rId28">
              <a:alphaModFix/>
            </a:blip>
            <a:srcRect/>
            <a:stretch/>
          </p:blipFill>
          <p:spPr>
            <a:xfrm>
              <a:off x="7056360" y="5164200"/>
              <a:ext cx="652320" cy="185760"/>
            </a:xfrm>
            <a:prstGeom prst="rect">
              <a:avLst/>
            </a:prstGeom>
            <a:noFill/>
            <a:ln>
              <a:noFill/>
            </a:ln>
          </p:spPr>
        </p:pic>
      </p:grpSp>
      <p:pic>
        <p:nvPicPr>
          <p:cNvPr id="437" name="Google Shape;437;p45"/>
          <p:cNvPicPr preferRelativeResize="0"/>
          <p:nvPr/>
        </p:nvPicPr>
        <p:blipFill rotWithShape="1">
          <a:blip r:embed="rId29">
            <a:alphaModFix/>
          </a:blip>
          <a:srcRect/>
          <a:stretch/>
        </p:blipFill>
        <p:spPr>
          <a:xfrm>
            <a:off x="280800" y="4968000"/>
            <a:ext cx="547200" cy="1080000"/>
          </a:xfrm>
          <a:prstGeom prst="rect">
            <a:avLst/>
          </a:prstGeom>
          <a:noFill/>
          <a:ln>
            <a:noFill/>
          </a:ln>
        </p:spPr>
      </p:pic>
      <p:pic>
        <p:nvPicPr>
          <p:cNvPr id="438" name="Google Shape;438;p45"/>
          <p:cNvPicPr preferRelativeResize="0"/>
          <p:nvPr/>
        </p:nvPicPr>
        <p:blipFill rotWithShape="1">
          <a:blip r:embed="rId30">
            <a:alphaModFix/>
          </a:blip>
          <a:srcRect/>
          <a:stretch/>
        </p:blipFill>
        <p:spPr>
          <a:xfrm>
            <a:off x="864000" y="4968000"/>
            <a:ext cx="1364400" cy="1080000"/>
          </a:xfrm>
          <a:prstGeom prst="rect">
            <a:avLst/>
          </a:prstGeom>
          <a:noFill/>
          <a:ln>
            <a:noFill/>
          </a:ln>
        </p:spPr>
      </p:pic>
      <p:pic>
        <p:nvPicPr>
          <p:cNvPr id="439" name="Google Shape;439;p45"/>
          <p:cNvPicPr preferRelativeResize="0"/>
          <p:nvPr/>
        </p:nvPicPr>
        <p:blipFill rotWithShape="1">
          <a:blip r:embed="rId31">
            <a:alphaModFix/>
          </a:blip>
          <a:srcRect/>
          <a:stretch/>
        </p:blipFill>
        <p:spPr>
          <a:xfrm>
            <a:off x="2268000" y="4968000"/>
            <a:ext cx="1620000" cy="1080000"/>
          </a:xfrm>
          <a:prstGeom prst="rect">
            <a:avLst/>
          </a:prstGeom>
          <a:noFill/>
          <a:ln>
            <a:noFill/>
          </a:ln>
        </p:spPr>
      </p:pic>
      <p:pic>
        <p:nvPicPr>
          <p:cNvPr id="440" name="Google Shape;440;p45"/>
          <p:cNvPicPr preferRelativeResize="0"/>
          <p:nvPr/>
        </p:nvPicPr>
        <p:blipFill rotWithShape="1">
          <a:blip r:embed="rId32">
            <a:alphaModFix/>
          </a:blip>
          <a:srcRect/>
          <a:stretch/>
        </p:blipFill>
        <p:spPr>
          <a:xfrm>
            <a:off x="3891600" y="4968000"/>
            <a:ext cx="716400" cy="10800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0E6A-63B6-7148-8B17-81F74300EF48}"/>
              </a:ext>
            </a:extLst>
          </p:cNvPr>
          <p:cNvSpPr>
            <a:spLocks noGrp="1"/>
          </p:cNvSpPr>
          <p:nvPr>
            <p:ph type="ctrTitle"/>
          </p:nvPr>
        </p:nvSpPr>
        <p:spPr/>
        <p:txBody>
          <a:bodyPr/>
          <a:lstStyle/>
          <a:p>
            <a:r>
              <a:rPr lang="en-GB" sz="3200" dirty="0" smtClean="0">
                <a:latin typeface="Arial Rounded MT Bold" panose="020F0704030504030204" pitchFamily="34" charset="0"/>
              </a:rPr>
              <a:t>JASMIN Community</a:t>
            </a:r>
            <a:endParaRPr lang="en-GB" sz="3200" dirty="0">
              <a:latin typeface="Arial Rounded MT Bold" panose="020F0704030504030204" pitchFamily="34" charset="0"/>
            </a:endParaRPr>
          </a:p>
        </p:txBody>
      </p:sp>
      <p:sp>
        <p:nvSpPr>
          <p:cNvPr id="3" name="Text Placeholder 2">
            <a:extLst>
              <a:ext uri="{FF2B5EF4-FFF2-40B4-BE49-F238E27FC236}">
                <a16:creationId xmlns:a16="http://schemas.microsoft.com/office/drawing/2014/main" id="{238208C5-0113-D342-858B-0450FE513678}"/>
              </a:ext>
            </a:extLst>
          </p:cNvPr>
          <p:cNvSpPr>
            <a:spLocks noGrp="1"/>
          </p:cNvSpPr>
          <p:nvPr>
            <p:ph type="body" sz="quarter" idx="12"/>
          </p:nvPr>
        </p:nvSpPr>
        <p:spPr/>
        <p:txBody>
          <a:bodyPr/>
          <a:lstStyle/>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&gt;2000 registered JASMIN users</a:t>
            </a:r>
          </a:p>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~1500 system login accounts</a:t>
            </a:r>
          </a:p>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~200 active projects</a:t>
            </a:r>
          </a:p>
          <a:p>
            <a:pPr marL="1028700" lvl="1" indent="-342900"/>
            <a:r>
              <a:rPr lang="en-GB" dirty="0">
                <a:solidFill>
                  <a:schemeClr val="tx1"/>
                </a:solidFill>
                <a:latin typeface="Calibri" panose="020F0502020204030204" pitchFamily="34" charset="0"/>
                <a:cs typeface="Calibri" panose="020F0502020204030204" pitchFamily="34" charset="0"/>
              </a:rPr>
              <a:t>Group Workspaces</a:t>
            </a:r>
          </a:p>
          <a:p>
            <a:pPr marL="1028700" lvl="1" indent="-342900"/>
            <a:r>
              <a:rPr lang="en-GB" dirty="0">
                <a:solidFill>
                  <a:schemeClr val="tx1"/>
                </a:solidFill>
                <a:latin typeface="Calibri" panose="020F0502020204030204" pitchFamily="34" charset="0"/>
                <a:cs typeface="Calibri" panose="020F0502020204030204" pitchFamily="34" charset="0"/>
              </a:rPr>
              <a:t>Cloud Tenancies</a:t>
            </a:r>
          </a:p>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Consortia</a:t>
            </a:r>
          </a:p>
          <a:p>
            <a:pPr marL="1028700" lvl="1" indent="-342900"/>
            <a:r>
              <a:rPr lang="en-GB" dirty="0">
                <a:solidFill>
                  <a:schemeClr val="tx1"/>
                </a:solidFill>
                <a:latin typeface="Calibri" panose="020F0502020204030204" pitchFamily="34" charset="0"/>
                <a:cs typeface="Calibri" panose="020F0502020204030204" pitchFamily="34" charset="0"/>
              </a:rPr>
              <a:t>Communities organised</a:t>
            </a:r>
            <a:br>
              <a:rPr lang="en-GB" dirty="0">
                <a:solidFill>
                  <a:schemeClr val="tx1"/>
                </a:solidFill>
                <a:latin typeface="Calibri" panose="020F0502020204030204" pitchFamily="34" charset="0"/>
                <a:cs typeface="Calibri" panose="020F0502020204030204" pitchFamily="34" charset="0"/>
              </a:rPr>
            </a:br>
            <a:r>
              <a:rPr lang="en-GB" dirty="0">
                <a:solidFill>
                  <a:schemeClr val="tx1"/>
                </a:solidFill>
                <a:latin typeface="Calibri" panose="020F0502020204030204" pitchFamily="34" charset="0"/>
                <a:cs typeface="Calibri" panose="020F0502020204030204" pitchFamily="34" charset="0"/>
              </a:rPr>
              <a:t>by science domain</a:t>
            </a:r>
          </a:p>
          <a:p>
            <a:pPr marL="342900" indent="-342900"/>
            <a:endParaRPr lang="en-GB" dirty="0"/>
          </a:p>
        </p:txBody>
      </p:sp>
      <p:pic>
        <p:nvPicPr>
          <p:cNvPr id="10" name="Picture 9">
            <a:extLst>
              <a:ext uri="{FF2B5EF4-FFF2-40B4-BE49-F238E27FC236}">
                <a16:creationId xmlns:a16="http://schemas.microsoft.com/office/drawing/2014/main" id="{A3D1D537-8857-BD48-A3EE-2F4626D59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450" y="1727200"/>
            <a:ext cx="4023827" cy="2921000"/>
          </a:xfrm>
          <a:prstGeom prst="rect">
            <a:avLst/>
          </a:prstGeom>
        </p:spPr>
      </p:pic>
    </p:spTree>
    <p:extLst>
      <p:ext uri="{BB962C8B-B14F-4D97-AF65-F5344CB8AC3E}">
        <p14:creationId xmlns:p14="http://schemas.microsoft.com/office/powerpoint/2010/main" val="4454639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9"/>
          <p:cNvSpPr txBox="1">
            <a:spLocks noGrp="1"/>
          </p:cNvSpPr>
          <p:nvPr>
            <p:ph type="title"/>
          </p:nvPr>
        </p:nvSpPr>
        <p:spPr>
          <a:xfrm>
            <a:off x="376518" y="380325"/>
            <a:ext cx="8418000" cy="881100"/>
          </a:xfrm>
          <a:prstGeom prst="rect">
            <a:avLst/>
          </a:prstGeom>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Font typeface="Arial"/>
              <a:buNone/>
            </a:pPr>
            <a:r>
              <a:rPr lang="en-GB" b="1" dirty="0">
                <a:solidFill>
                  <a:srgbClr val="032044"/>
                </a:solidFill>
                <a:latin typeface="Arial Rounded MT Bold" panose="020F0704030504030204" pitchFamily="34" charset="0"/>
                <a:ea typeface="Helvetica Neue"/>
                <a:cs typeface="Helvetica Neue"/>
                <a:sym typeface="Helvetica Neue"/>
              </a:rPr>
              <a:t>JASMIN brings computational power close to the data</a:t>
            </a:r>
            <a:endParaRPr b="1" dirty="0">
              <a:latin typeface="Arial Rounded MT Bold" panose="020F0704030504030204" pitchFamily="34" charset="0"/>
            </a:endParaRPr>
          </a:p>
        </p:txBody>
      </p:sp>
      <p:sp>
        <p:nvSpPr>
          <p:cNvPr id="477" name="Google Shape;477;p49"/>
          <p:cNvSpPr/>
          <p:nvPr/>
        </p:nvSpPr>
        <p:spPr>
          <a:xfrm>
            <a:off x="1763688" y="4005064"/>
            <a:ext cx="1944300" cy="1224000"/>
          </a:xfrm>
          <a:prstGeom prst="can">
            <a:avLst>
              <a:gd name="adj" fmla="val 25000"/>
            </a:avLst>
          </a:prstGeom>
          <a:solidFill>
            <a:srgbClr val="0178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0" i="0" u="none" strike="noStrike" cap="none">
                <a:solidFill>
                  <a:srgbClr val="FFFFFF"/>
                </a:solidFill>
                <a:latin typeface="Calibri"/>
                <a:ea typeface="Calibri"/>
                <a:cs typeface="Calibri"/>
                <a:sym typeface="Calibri"/>
              </a:rPr>
              <a:t>Group Workspaces</a:t>
            </a:r>
            <a:endParaRPr/>
          </a:p>
        </p:txBody>
      </p:sp>
      <p:sp>
        <p:nvSpPr>
          <p:cNvPr id="478" name="Google Shape;478;p49"/>
          <p:cNvSpPr/>
          <p:nvPr/>
        </p:nvSpPr>
        <p:spPr>
          <a:xfrm>
            <a:off x="5148064" y="4797152"/>
            <a:ext cx="1944300" cy="1224000"/>
          </a:xfrm>
          <a:prstGeom prst="can">
            <a:avLst>
              <a:gd name="adj" fmla="val 25000"/>
            </a:avLst>
          </a:prstGeom>
          <a:solidFill>
            <a:srgbClr val="9391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0" i="0" u="none" strike="noStrike" cap="none">
                <a:solidFill>
                  <a:srgbClr val="FFFFFF"/>
                </a:solidFill>
                <a:latin typeface="Calibri"/>
                <a:ea typeface="Calibri"/>
                <a:cs typeface="Calibri"/>
                <a:sym typeface="Calibri"/>
              </a:rPr>
              <a:t>CEDA Curated Data Archive</a:t>
            </a:r>
            <a:endParaRPr/>
          </a:p>
        </p:txBody>
      </p:sp>
      <p:grpSp>
        <p:nvGrpSpPr>
          <p:cNvPr id="479" name="Google Shape;479;p49"/>
          <p:cNvGrpSpPr/>
          <p:nvPr/>
        </p:nvGrpSpPr>
        <p:grpSpPr>
          <a:xfrm>
            <a:off x="2988853" y="1274577"/>
            <a:ext cx="3194322" cy="3392002"/>
            <a:chOff x="1801229" y="-122423"/>
            <a:chExt cx="3194322" cy="3392002"/>
          </a:xfrm>
        </p:grpSpPr>
        <p:sp>
          <p:nvSpPr>
            <p:cNvPr id="480" name="Google Shape;480;p49"/>
            <p:cNvSpPr/>
            <p:nvPr/>
          </p:nvSpPr>
          <p:spPr>
            <a:xfrm>
              <a:off x="2991862" y="1370857"/>
              <a:ext cx="1675500" cy="1675500"/>
            </a:xfrm>
            <a:custGeom>
              <a:avLst/>
              <a:gdLst/>
              <a:ahLst/>
              <a:cxnLst/>
              <a:rect l="l" t="t" r="r" b="b"/>
              <a:pathLst>
                <a:path w="120000" h="120000" extrusionOk="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rgbClr val="DD770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txBox="1"/>
            <p:nvPr/>
          </p:nvSpPr>
          <p:spPr>
            <a:xfrm>
              <a:off x="3328710" y="1763333"/>
              <a:ext cx="1001700" cy="8613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Analysis</a:t>
              </a:r>
              <a:endParaRPr/>
            </a:p>
          </p:txBody>
        </p:sp>
        <p:sp>
          <p:nvSpPr>
            <p:cNvPr id="482" name="Google Shape;482;p49"/>
            <p:cNvSpPr/>
            <p:nvPr/>
          </p:nvSpPr>
          <p:spPr>
            <a:xfrm>
              <a:off x="1967874" y="974832"/>
              <a:ext cx="1218600" cy="1218600"/>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C46E4E"/>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txBox="1"/>
            <p:nvPr/>
          </p:nvSpPr>
          <p:spPr>
            <a:xfrm>
              <a:off x="2274645" y="1283457"/>
              <a:ext cx="605100" cy="6012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Production</a:t>
              </a:r>
              <a:endParaRPr/>
            </a:p>
          </p:txBody>
        </p:sp>
        <p:sp>
          <p:nvSpPr>
            <p:cNvPr id="484" name="Google Shape;484;p49"/>
            <p:cNvSpPr/>
            <p:nvPr/>
          </p:nvSpPr>
          <p:spPr>
            <a:xfrm rot="-900003">
              <a:off x="2699533" y="134168"/>
              <a:ext cx="1193881" cy="1193881"/>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A4A4A4"/>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txBox="1"/>
            <p:nvPr/>
          </p:nvSpPr>
          <p:spPr>
            <a:xfrm>
              <a:off x="2961399" y="396025"/>
              <a:ext cx="670200" cy="6702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Processing</a:t>
              </a:r>
              <a:endParaRPr/>
            </a:p>
          </p:txBody>
        </p:sp>
        <p:sp>
          <p:nvSpPr>
            <p:cNvPr id="486" name="Google Shape;486;p49"/>
            <p:cNvSpPr/>
            <p:nvPr/>
          </p:nvSpPr>
          <p:spPr>
            <a:xfrm>
              <a:off x="2850851" y="1124879"/>
              <a:ext cx="2144700" cy="2144700"/>
            </a:xfrm>
            <a:custGeom>
              <a:avLst/>
              <a:gdLst/>
              <a:ahLst/>
              <a:cxnLst/>
              <a:rect l="l" t="t" r="r" b="b"/>
              <a:pathLst>
                <a:path w="120000" h="120000" extrusionOk="0">
                  <a:moveTo>
                    <a:pt x="55750" y="3911"/>
                  </a:moveTo>
                  <a:lnTo>
                    <a:pt x="55750" y="3911"/>
                  </a:lnTo>
                  <a:cubicBezTo>
                    <a:pt x="78601" y="2180"/>
                    <a:pt x="100218" y="14484"/>
                    <a:pt x="110397" y="35016"/>
                  </a:cubicBezTo>
                  <a:cubicBezTo>
                    <a:pt x="120575" y="55548"/>
                    <a:pt x="117280" y="80202"/>
                    <a:pt x="102067" y="97341"/>
                  </a:cubicBezTo>
                  <a:lnTo>
                    <a:pt x="104650" y="100047"/>
                  </a:lnTo>
                  <a:lnTo>
                    <a:pt x="96900" y="98651"/>
                  </a:lnTo>
                  <a:lnTo>
                    <a:pt x="95586" y="90553"/>
                  </a:lnTo>
                  <a:lnTo>
                    <a:pt x="98169" y="93257"/>
                  </a:lnTo>
                  <a:cubicBezTo>
                    <a:pt x="111662" y="77771"/>
                    <a:pt x="114461" y="55667"/>
                    <a:pt x="105253" y="37306"/>
                  </a:cubicBezTo>
                  <a:cubicBezTo>
                    <a:pt x="96046" y="18945"/>
                    <a:pt x="76657" y="7968"/>
                    <a:pt x="56175" y="9520"/>
                  </a:cubicBezTo>
                  <a:close/>
                </a:path>
              </a:pathLst>
            </a:custGeom>
            <a:solidFill>
              <a:srgbClr val="DD7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1801229" y="710141"/>
              <a:ext cx="1558200" cy="1558200"/>
            </a:xfrm>
            <a:custGeom>
              <a:avLst/>
              <a:gdLst/>
              <a:ahLst/>
              <a:cxnLst/>
              <a:rect l="l" t="t" r="r" b="b"/>
              <a:pathLst>
                <a:path w="120000" h="120000" extrusionOk="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C46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2423371" y="-122423"/>
              <a:ext cx="1680000" cy="1680000"/>
            </a:xfrm>
            <a:custGeom>
              <a:avLst/>
              <a:gdLst/>
              <a:ahLst/>
              <a:cxnLst/>
              <a:rect l="l" t="t" r="r" b="b"/>
              <a:pathLst>
                <a:path w="120000" h="120000" extrusionOk="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49"/>
          <p:cNvSpPr/>
          <p:nvPr/>
        </p:nvSpPr>
        <p:spPr>
          <a:xfrm rot="7587450">
            <a:off x="2796922" y="3588357"/>
            <a:ext cx="716899" cy="432010"/>
          </a:xfrm>
          <a:prstGeom prst="lef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49"/>
          <p:cNvSpPr/>
          <p:nvPr/>
        </p:nvSpPr>
        <p:spPr>
          <a:xfrm rot="-7777740">
            <a:off x="5413047" y="4475952"/>
            <a:ext cx="648151" cy="432088"/>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49"/>
          <p:cNvSpPr/>
          <p:nvPr/>
        </p:nvSpPr>
        <p:spPr>
          <a:xfrm rot="1406961">
            <a:off x="3569553" y="4881888"/>
            <a:ext cx="1782187" cy="431976"/>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49"/>
          <p:cNvSpPr txBox="1"/>
          <p:nvPr/>
        </p:nvSpPr>
        <p:spPr>
          <a:xfrm>
            <a:off x="3756030" y="5409220"/>
            <a:ext cx="1047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0" i="0" u="none" strike="noStrike" cap="none">
                <a:solidFill>
                  <a:srgbClr val="000000"/>
                </a:solidFill>
                <a:latin typeface="Calibri"/>
                <a:ea typeface="Calibri"/>
                <a:cs typeface="Calibri"/>
                <a:sym typeface="Calibri"/>
              </a:rPr>
              <a:t>Ingestion</a:t>
            </a:r>
            <a:endParaRPr/>
          </a:p>
        </p:txBody>
      </p:sp>
      <p:sp>
        <p:nvSpPr>
          <p:cNvPr id="493" name="Google Shape;493;p49"/>
          <p:cNvSpPr txBox="1"/>
          <p:nvPr/>
        </p:nvSpPr>
        <p:spPr>
          <a:xfrm>
            <a:off x="1018862" y="3219214"/>
            <a:ext cx="2136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solidFill>
                  <a:srgbClr val="000000"/>
                </a:solidFill>
                <a:latin typeface="Calibri"/>
                <a:ea typeface="Calibri"/>
                <a:cs typeface="Calibri"/>
                <a:sym typeface="Calibri"/>
              </a:rPr>
              <a:t>User managed cache</a:t>
            </a:r>
            <a:endParaRPr dirty="0"/>
          </a:p>
        </p:txBody>
      </p:sp>
      <p:sp>
        <p:nvSpPr>
          <p:cNvPr id="494" name="Google Shape;494;p49"/>
          <p:cNvSpPr txBox="1"/>
          <p:nvPr/>
        </p:nvSpPr>
        <p:spPr>
          <a:xfrm>
            <a:off x="4661027" y="4364003"/>
            <a:ext cx="2045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Discover and access</a:t>
            </a:r>
            <a:endParaRPr/>
          </a:p>
        </p:txBody>
      </p:sp>
      <p:sp>
        <p:nvSpPr>
          <p:cNvPr id="495" name="Google Shape;495;p49"/>
          <p:cNvSpPr/>
          <p:nvPr/>
        </p:nvSpPr>
        <p:spPr>
          <a:xfrm rot="10800000">
            <a:off x="1190704" y="4437160"/>
            <a:ext cx="717000" cy="432000"/>
          </a:xfrm>
          <a:prstGeom prst="lef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96" name="Google Shape;496;p49"/>
          <p:cNvSpPr txBox="1"/>
          <p:nvPr/>
        </p:nvSpPr>
        <p:spPr>
          <a:xfrm>
            <a:off x="2705" y="4653987"/>
            <a:ext cx="15975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Disseminate externally</a:t>
            </a:r>
            <a:endParaRPr/>
          </a:p>
        </p:txBody>
      </p:sp>
      <p:sp>
        <p:nvSpPr>
          <p:cNvPr id="497" name="Google Shape;497;p49"/>
          <p:cNvSpPr txBox="1"/>
          <p:nvPr/>
        </p:nvSpPr>
        <p:spPr>
          <a:xfrm>
            <a:off x="7599292" y="5158933"/>
            <a:ext cx="14940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External Data </a:t>
            </a:r>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Providers</a:t>
            </a:r>
            <a:endParaRPr/>
          </a:p>
        </p:txBody>
      </p:sp>
      <p:sp>
        <p:nvSpPr>
          <p:cNvPr id="498" name="Google Shape;498;p49"/>
          <p:cNvSpPr/>
          <p:nvPr/>
        </p:nvSpPr>
        <p:spPr>
          <a:xfrm rot="10800000">
            <a:off x="6951292" y="5293100"/>
            <a:ext cx="648000" cy="432000"/>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99" name="Google Shape;499;p49" descr="user-woman2.png"/>
          <p:cNvPicPr preferRelativeResize="0"/>
          <p:nvPr/>
        </p:nvPicPr>
        <p:blipFill rotWithShape="1">
          <a:blip r:embed="rId3">
            <a:alphaModFix/>
          </a:blip>
          <a:srcRect/>
          <a:stretch/>
        </p:blipFill>
        <p:spPr>
          <a:xfrm flipH="1">
            <a:off x="350642" y="4077775"/>
            <a:ext cx="590651" cy="575362"/>
          </a:xfrm>
          <a:prstGeom prst="rect">
            <a:avLst/>
          </a:prstGeom>
          <a:noFill/>
          <a:ln>
            <a:noFill/>
          </a:ln>
        </p:spPr>
      </p:pic>
      <p:pic>
        <p:nvPicPr>
          <p:cNvPr id="500" name="Google Shape;500;p49" descr="user-man2.png"/>
          <p:cNvPicPr preferRelativeResize="0"/>
          <p:nvPr/>
        </p:nvPicPr>
        <p:blipFill rotWithShape="1">
          <a:blip r:embed="rId4">
            <a:alphaModFix/>
          </a:blip>
          <a:srcRect/>
          <a:stretch/>
        </p:blipFill>
        <p:spPr>
          <a:xfrm>
            <a:off x="5915566" y="2164125"/>
            <a:ext cx="528642" cy="510521"/>
          </a:xfrm>
          <a:prstGeom prst="rect">
            <a:avLst/>
          </a:prstGeom>
          <a:noFill/>
          <a:ln>
            <a:noFill/>
          </a:ln>
        </p:spPr>
      </p:pic>
      <p:sp>
        <p:nvSpPr>
          <p:cNvPr id="501" name="Google Shape;501;p49"/>
          <p:cNvSpPr/>
          <p:nvPr/>
        </p:nvSpPr>
        <p:spPr>
          <a:xfrm rot="-3036926">
            <a:off x="6363510" y="4502552"/>
            <a:ext cx="648204" cy="432059"/>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02" name="Google Shape;502;p49"/>
          <p:cNvSpPr txBox="1"/>
          <p:nvPr/>
        </p:nvSpPr>
        <p:spPr>
          <a:xfrm>
            <a:off x="6911194" y="4330653"/>
            <a:ext cx="1628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External Access</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0"/>
          <p:cNvSpPr txBox="1">
            <a:spLocks noGrp="1"/>
          </p:cNvSpPr>
          <p:nvPr>
            <p:ph type="title"/>
          </p:nvPr>
        </p:nvSpPr>
        <p:spPr>
          <a:xfrm>
            <a:off x="251520" y="293586"/>
            <a:ext cx="7844327" cy="533016"/>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0"/>
              </a:spcBef>
              <a:spcAft>
                <a:spcPts val="0"/>
              </a:spcAft>
              <a:buClr>
                <a:srgbClr val="63666A"/>
              </a:buClr>
              <a:buSzPts val="2800"/>
              <a:buFont typeface="Calibri"/>
              <a:buNone/>
            </a:pPr>
            <a:r>
              <a:rPr lang="en-GB" sz="2800" b="1" dirty="0">
                <a:solidFill>
                  <a:srgbClr val="63666A"/>
                </a:solidFill>
                <a:latin typeface="Arial Rounded MT Bold" panose="020F0704030504030204" pitchFamily="34" charset="0"/>
                <a:sym typeface="Calibri"/>
              </a:rPr>
              <a:t>~200 Science projects on JASMIN to date</a:t>
            </a:r>
            <a:endParaRPr sz="2800" b="1" dirty="0">
              <a:solidFill>
                <a:srgbClr val="63666A"/>
              </a:solidFill>
              <a:latin typeface="Arial Rounded MT Bold" panose="020F0704030504030204" pitchFamily="34" charset="0"/>
              <a:sym typeface="Calibri"/>
            </a:endParaRPr>
          </a:p>
        </p:txBody>
      </p:sp>
      <p:pic>
        <p:nvPicPr>
          <p:cNvPr id="245" name="Google Shape;245;p20" descr="MISR+MODIS-sea-ice-albedo.png"/>
          <p:cNvPicPr preferRelativeResize="0"/>
          <p:nvPr/>
        </p:nvPicPr>
        <p:blipFill rotWithShape="1">
          <a:blip r:embed="rId3">
            <a:alphaModFix/>
          </a:blip>
          <a:srcRect/>
          <a:stretch/>
        </p:blipFill>
        <p:spPr>
          <a:xfrm>
            <a:off x="5665416" y="4365266"/>
            <a:ext cx="2736304" cy="1644995"/>
          </a:xfrm>
          <a:prstGeom prst="rect">
            <a:avLst/>
          </a:prstGeom>
          <a:noFill/>
          <a:ln>
            <a:noFill/>
          </a:ln>
        </p:spPr>
      </p:pic>
      <p:pic>
        <p:nvPicPr>
          <p:cNvPr id="246" name="Google Shape;246;p20"/>
          <p:cNvPicPr preferRelativeResize="0"/>
          <p:nvPr/>
        </p:nvPicPr>
        <p:blipFill rotWithShape="1">
          <a:blip r:embed="rId4">
            <a:alphaModFix/>
          </a:blip>
          <a:srcRect/>
          <a:stretch/>
        </p:blipFill>
        <p:spPr>
          <a:xfrm>
            <a:off x="4608003" y="1491152"/>
            <a:ext cx="3865636" cy="2299965"/>
          </a:xfrm>
          <a:prstGeom prst="rect">
            <a:avLst/>
          </a:prstGeom>
          <a:noFill/>
          <a:ln>
            <a:noFill/>
          </a:ln>
        </p:spPr>
      </p:pic>
      <p:pic>
        <p:nvPicPr>
          <p:cNvPr id="247" name="Google Shape;247;p20"/>
          <p:cNvPicPr preferRelativeResize="0"/>
          <p:nvPr/>
        </p:nvPicPr>
        <p:blipFill rotWithShape="1">
          <a:blip r:embed="rId5">
            <a:alphaModFix/>
          </a:blip>
          <a:srcRect l="6725" b="58082"/>
          <a:stretch/>
        </p:blipFill>
        <p:spPr>
          <a:xfrm>
            <a:off x="183881" y="1423221"/>
            <a:ext cx="4204400" cy="2215339"/>
          </a:xfrm>
          <a:prstGeom prst="rect">
            <a:avLst/>
          </a:prstGeom>
          <a:noFill/>
          <a:ln>
            <a:noFill/>
          </a:ln>
        </p:spPr>
      </p:pic>
      <p:pic>
        <p:nvPicPr>
          <p:cNvPr id="248" name="Google Shape;248;p20"/>
          <p:cNvPicPr preferRelativeResize="0"/>
          <p:nvPr/>
        </p:nvPicPr>
        <p:blipFill rotWithShape="1">
          <a:blip r:embed="rId6">
            <a:alphaModFix/>
          </a:blip>
          <a:srcRect/>
          <a:stretch/>
        </p:blipFill>
        <p:spPr>
          <a:xfrm>
            <a:off x="41476" y="3965462"/>
            <a:ext cx="4376301" cy="2034967"/>
          </a:xfrm>
          <a:prstGeom prst="rect">
            <a:avLst/>
          </a:prstGeom>
          <a:noFill/>
          <a:ln>
            <a:noFill/>
          </a:ln>
        </p:spPr>
      </p:pic>
      <p:sp>
        <p:nvSpPr>
          <p:cNvPr id="249" name="Google Shape;249;p20"/>
          <p:cNvSpPr/>
          <p:nvPr/>
        </p:nvSpPr>
        <p:spPr>
          <a:xfrm>
            <a:off x="251520" y="1026841"/>
            <a:ext cx="436842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chemeClr val="dk1"/>
                </a:solidFill>
                <a:latin typeface="Helvetica Neue"/>
                <a:ea typeface="Helvetica Neue"/>
                <a:cs typeface="Helvetica Neue"/>
                <a:sym typeface="Helvetica Neue"/>
              </a:rPr>
              <a:t>Antarctic Ozone hole: model vs. observations</a:t>
            </a:r>
            <a:endParaRPr dirty="0"/>
          </a:p>
        </p:txBody>
      </p:sp>
      <p:sp>
        <p:nvSpPr>
          <p:cNvPr id="250" name="Google Shape;250;p20"/>
          <p:cNvSpPr/>
          <p:nvPr/>
        </p:nvSpPr>
        <p:spPr>
          <a:xfrm>
            <a:off x="5148064" y="3835668"/>
            <a:ext cx="399593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dirty="0">
                <a:solidFill>
                  <a:schemeClr val="dk1"/>
                </a:solidFill>
                <a:latin typeface="Helvetica Neue"/>
                <a:ea typeface="Helvetica Neue"/>
                <a:cs typeface="Helvetica Neue"/>
                <a:sym typeface="Helvetica Neue"/>
              </a:rPr>
              <a:t>Climate variables from European and US instruments/satellites</a:t>
            </a:r>
            <a:endParaRPr dirty="0"/>
          </a:p>
        </p:txBody>
      </p:sp>
      <p:sp>
        <p:nvSpPr>
          <p:cNvPr id="251" name="Google Shape;251;p20"/>
          <p:cNvSpPr/>
          <p:nvPr/>
        </p:nvSpPr>
        <p:spPr>
          <a:xfrm>
            <a:off x="179512" y="3730198"/>
            <a:ext cx="471884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chemeClr val="dk1"/>
                </a:solidFill>
                <a:latin typeface="Helvetica Neue"/>
                <a:ea typeface="Helvetica Neue"/>
                <a:cs typeface="Helvetica Neue"/>
                <a:sym typeface="Helvetica Neue"/>
              </a:rPr>
              <a:t>Sea Surface Temperature from satellite observations</a:t>
            </a:r>
            <a:endParaRPr dirty="0"/>
          </a:p>
        </p:txBody>
      </p:sp>
      <p:sp>
        <p:nvSpPr>
          <p:cNvPr id="252" name="Google Shape;252;p20"/>
          <p:cNvSpPr/>
          <p:nvPr/>
        </p:nvSpPr>
        <p:spPr>
          <a:xfrm>
            <a:off x="4388281" y="972690"/>
            <a:ext cx="430507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dirty="0">
                <a:solidFill>
                  <a:schemeClr val="dk1"/>
                </a:solidFill>
                <a:latin typeface="Helvetica Neue"/>
                <a:ea typeface="Helvetica Neue"/>
                <a:cs typeface="Helvetica Neue"/>
                <a:sym typeface="Helvetica Neue"/>
              </a:rPr>
              <a:t>Deriving the impact of fire on vegetation from earth observation data</a:t>
            </a:r>
            <a:endParaRPr dirty="0"/>
          </a:p>
        </p:txBody>
      </p:sp>
    </p:spTree>
    <p:extLst>
      <p:ext uri="{BB962C8B-B14F-4D97-AF65-F5344CB8AC3E}">
        <p14:creationId xmlns:p14="http://schemas.microsoft.com/office/powerpoint/2010/main" val="30330262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63" name="Google Shape;263;p21"/>
          <p:cNvPicPr preferRelativeResize="0"/>
          <p:nvPr/>
        </p:nvPicPr>
        <p:blipFill rotWithShape="1">
          <a:blip r:embed="rId3">
            <a:alphaModFix/>
          </a:blip>
          <a:srcRect l="2126" r="2080" b="53"/>
          <a:stretch/>
        </p:blipFill>
        <p:spPr>
          <a:xfrm>
            <a:off x="3707903" y="4546740"/>
            <a:ext cx="2915695" cy="1258523"/>
          </a:xfrm>
          <a:prstGeom prst="rect">
            <a:avLst/>
          </a:prstGeom>
          <a:noFill/>
          <a:ln>
            <a:noFill/>
          </a:ln>
          <a:effectLst>
            <a:outerShdw blurRad="50800" dist="76200" dir="5400000" algn="t" rotWithShape="0">
              <a:srgbClr val="000000">
                <a:alpha val="40000"/>
              </a:srgbClr>
            </a:outerShdw>
            <a:reflection stA="52000" endA="300" endPos="35000" sy="-100000" algn="bl" rotWithShape="0"/>
          </a:effectLst>
        </p:spPr>
      </p:pic>
      <p:sp>
        <p:nvSpPr>
          <p:cNvPr id="258" name="Google Shape;258;p21"/>
          <p:cNvSpPr txBox="1">
            <a:spLocks noGrp="1"/>
          </p:cNvSpPr>
          <p:nvPr>
            <p:ph type="title"/>
          </p:nvPr>
        </p:nvSpPr>
        <p:spPr>
          <a:xfrm>
            <a:off x="246888" y="315160"/>
            <a:ext cx="8507593" cy="544376"/>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0"/>
              </a:spcBef>
              <a:spcAft>
                <a:spcPts val="0"/>
              </a:spcAft>
              <a:buClr>
                <a:srgbClr val="63666A"/>
              </a:buClr>
              <a:buSzPts val="2800"/>
              <a:buFont typeface="Calibri"/>
              <a:buNone/>
            </a:pPr>
            <a:r>
              <a:rPr lang="en-GB" dirty="0">
                <a:solidFill>
                  <a:schemeClr val="tx1"/>
                </a:solidFill>
                <a:latin typeface="Arial Rounded MT Bold" panose="020F0704030504030204" pitchFamily="34" charset="0"/>
                <a:sym typeface="Calibri"/>
              </a:rPr>
              <a:t>Virtual research environments on JASMIN </a:t>
            </a:r>
            <a:endParaRPr dirty="0">
              <a:solidFill>
                <a:schemeClr val="tx1"/>
              </a:solidFill>
              <a:latin typeface="Arial Rounded MT Bold" panose="020F0704030504030204" pitchFamily="34" charset="0"/>
            </a:endParaRPr>
          </a:p>
        </p:txBody>
      </p:sp>
      <p:sp>
        <p:nvSpPr>
          <p:cNvPr id="259" name="Google Shape;259;p21"/>
          <p:cNvSpPr txBox="1">
            <a:spLocks noGrp="1"/>
          </p:cNvSpPr>
          <p:nvPr>
            <p:ph type="body" idx="1"/>
          </p:nvPr>
        </p:nvSpPr>
        <p:spPr>
          <a:xfrm>
            <a:off x="6228184" y="4170608"/>
            <a:ext cx="2526297" cy="530513"/>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032044"/>
              </a:buClr>
              <a:buSzPts val="1200"/>
              <a:buNone/>
            </a:pPr>
            <a:r>
              <a:rPr lang="en-GB" sz="1200">
                <a:latin typeface="Helvetica Neue"/>
                <a:ea typeface="Helvetica Neue"/>
                <a:cs typeface="Helvetica Neue"/>
                <a:sym typeface="Helvetica Neue"/>
              </a:rPr>
              <a:t>EOS Cloud – Desktop-as-a-Service for Environmental Genomics</a:t>
            </a:r>
            <a:endParaRPr/>
          </a:p>
        </p:txBody>
      </p:sp>
      <p:pic>
        <p:nvPicPr>
          <p:cNvPr id="260" name="Google Shape;260;p21" descr="10000201000005FF0000036CDEADFF20.png"/>
          <p:cNvPicPr preferRelativeResize="0"/>
          <p:nvPr/>
        </p:nvPicPr>
        <p:blipFill rotWithShape="1">
          <a:blip r:embed="rId4">
            <a:alphaModFix/>
          </a:blip>
          <a:srcRect/>
          <a:stretch/>
        </p:blipFill>
        <p:spPr>
          <a:xfrm>
            <a:off x="4578927" y="1340768"/>
            <a:ext cx="4416047" cy="2520280"/>
          </a:xfrm>
          <a:prstGeom prst="rect">
            <a:avLst/>
          </a:prstGeom>
          <a:noFill/>
          <a:ln>
            <a:noFill/>
          </a:ln>
          <a:effectLst>
            <a:reflection stA="30000" endPos="30000" dist="5000" dir="5400000" sy="-100000" algn="bl" rotWithShape="0"/>
          </a:effectLst>
        </p:spPr>
      </p:pic>
      <p:pic>
        <p:nvPicPr>
          <p:cNvPr id="261" name="Google Shape;261;p21"/>
          <p:cNvPicPr preferRelativeResize="0"/>
          <p:nvPr/>
        </p:nvPicPr>
        <p:blipFill rotWithShape="1">
          <a:blip r:embed="rId5">
            <a:alphaModFix/>
          </a:blip>
          <a:srcRect/>
          <a:stretch/>
        </p:blipFill>
        <p:spPr>
          <a:xfrm>
            <a:off x="15242" y="1340768"/>
            <a:ext cx="4429901" cy="3257172"/>
          </a:xfrm>
          <a:prstGeom prst="rect">
            <a:avLst/>
          </a:prstGeom>
          <a:noFill/>
          <a:ln>
            <a:noFill/>
          </a:ln>
          <a:effectLst>
            <a:reflection stA="52000" endA="300" endPos="35000" sy="-100000" algn="bl" rotWithShape="0"/>
          </a:effectLst>
        </p:spPr>
      </p:pic>
      <p:sp>
        <p:nvSpPr>
          <p:cNvPr id="262" name="Google Shape;262;p21"/>
          <p:cNvSpPr txBox="1"/>
          <p:nvPr/>
        </p:nvSpPr>
        <p:spPr>
          <a:xfrm>
            <a:off x="67131" y="4756990"/>
            <a:ext cx="3075879" cy="53051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032044"/>
              </a:buClr>
              <a:buSzPts val="1100"/>
              <a:buFont typeface="Arial"/>
              <a:buNone/>
            </a:pPr>
            <a:r>
              <a:rPr lang="en-GB" sz="1100" b="0" i="0">
                <a:solidFill>
                  <a:srgbClr val="032044"/>
                </a:solidFill>
                <a:latin typeface="Helvetica Neue"/>
                <a:ea typeface="Helvetica Neue"/>
                <a:cs typeface="Helvetica Neue"/>
                <a:sym typeface="Helvetica Neue"/>
              </a:rPr>
              <a:t>ESA Polar Thematic Exploitation Platform</a:t>
            </a:r>
            <a:endParaRPr/>
          </a:p>
        </p:txBody>
      </p:sp>
      <p:sp>
        <p:nvSpPr>
          <p:cNvPr id="264" name="Google Shape;264;p21"/>
          <p:cNvSpPr txBox="1"/>
          <p:nvPr/>
        </p:nvSpPr>
        <p:spPr>
          <a:xfrm>
            <a:off x="3695809" y="5853172"/>
            <a:ext cx="3900527"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2D56"/>
              </a:buClr>
              <a:buSzPts val="1100"/>
              <a:buFont typeface="Arial"/>
              <a:buNone/>
            </a:pPr>
            <a:r>
              <a:rPr lang="en-GB" sz="1100">
                <a:solidFill>
                  <a:srgbClr val="002D56"/>
                </a:solidFill>
                <a:latin typeface="Helvetica Neue"/>
                <a:ea typeface="Helvetica Neue"/>
                <a:cs typeface="Helvetica Neue"/>
                <a:sym typeface="Helvetica Neue"/>
              </a:rPr>
              <a:t>Attendees at ESA Summer school, ESRIN used OPTIRAD Jupyter Notebook environment </a:t>
            </a:r>
            <a:endParaRPr/>
          </a:p>
          <a:p>
            <a:pPr marL="0" marR="0" lvl="0" indent="0" algn="l" rtl="0">
              <a:spcBef>
                <a:spcPts val="0"/>
              </a:spcBef>
              <a:spcAft>
                <a:spcPts val="0"/>
              </a:spcAft>
              <a:buClr>
                <a:srgbClr val="002D56"/>
              </a:buClr>
              <a:buSzPts val="1100"/>
              <a:buFont typeface="Arial"/>
              <a:buNone/>
            </a:pPr>
            <a:r>
              <a:rPr lang="en-GB" sz="1100">
                <a:solidFill>
                  <a:srgbClr val="002D56"/>
                </a:solidFill>
                <a:latin typeface="Helvetica Neue"/>
                <a:ea typeface="Helvetica Neue"/>
                <a:cs typeface="Helvetica Neue"/>
                <a:sym typeface="Helvetica Neue"/>
              </a:rPr>
              <a:t>– Credit ESA</a:t>
            </a:r>
            <a:endParaRPr/>
          </a:p>
        </p:txBody>
      </p:sp>
    </p:spTree>
    <p:extLst>
      <p:ext uri="{BB962C8B-B14F-4D97-AF65-F5344CB8AC3E}">
        <p14:creationId xmlns:p14="http://schemas.microsoft.com/office/powerpoint/2010/main" val="1423703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19"/>
          <p:cNvGrpSpPr/>
          <p:nvPr/>
        </p:nvGrpSpPr>
        <p:grpSpPr>
          <a:xfrm>
            <a:off x="167109" y="1145241"/>
            <a:ext cx="8828435" cy="4693520"/>
            <a:chOff x="2484" y="4"/>
            <a:chExt cx="8828435" cy="4693520"/>
          </a:xfrm>
        </p:grpSpPr>
        <p:sp>
          <p:nvSpPr>
            <p:cNvPr id="217" name="Google Shape;217;p19"/>
            <p:cNvSpPr/>
            <p:nvPr/>
          </p:nvSpPr>
          <p:spPr>
            <a:xfrm>
              <a:off x="2484" y="3232811"/>
              <a:ext cx="8828435" cy="1460713"/>
            </a:xfrm>
            <a:prstGeom prst="roundRect">
              <a:avLst>
                <a:gd name="adj" fmla="val 10000"/>
              </a:avLst>
            </a:prstGeom>
            <a:solidFill>
              <a:srgbClr val="4F81BD"/>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txBox="1"/>
            <p:nvPr/>
          </p:nvSpPr>
          <p:spPr>
            <a:xfrm>
              <a:off x="45267" y="3275594"/>
              <a:ext cx="8742869" cy="1375147"/>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None/>
              </a:pPr>
              <a:r>
                <a:rPr lang="en-GB" sz="2800">
                  <a:solidFill>
                    <a:srgbClr val="FFFFFF"/>
                  </a:solidFill>
                  <a:latin typeface="Calibri"/>
                  <a:ea typeface="Calibri"/>
                  <a:cs typeface="Calibri"/>
                  <a:sym typeface="Calibri"/>
                </a:rPr>
                <a:t>JASMIN Compute and Storage</a:t>
              </a:r>
              <a:endParaRPr/>
            </a:p>
            <a:p>
              <a:pPr marL="0" marR="0" lvl="0" indent="0" algn="ctr" rtl="0">
                <a:lnSpc>
                  <a:spcPct val="90000"/>
                </a:lnSpc>
                <a:spcBef>
                  <a:spcPts val="980"/>
                </a:spcBef>
                <a:spcAft>
                  <a:spcPts val="0"/>
                </a:spcAft>
                <a:buNone/>
              </a:pPr>
              <a:r>
                <a:rPr lang="en-GB" sz="1400">
                  <a:solidFill>
                    <a:srgbClr val="FFFFFF"/>
                  </a:solidFill>
                  <a:latin typeface="Calibri"/>
                  <a:ea typeface="Calibri"/>
                  <a:cs typeface="Calibri"/>
                  <a:sym typeface="Calibri"/>
                </a:rPr>
                <a:t>(Lotus + Community Cloud + Tape Store + Data Transfer Zone)</a:t>
              </a:r>
              <a:endParaRPr/>
            </a:p>
            <a:p>
              <a:pPr marL="0" marR="0" lvl="0" indent="0" algn="ctr" rtl="0">
                <a:lnSpc>
                  <a:spcPct val="90000"/>
                </a:lnSpc>
                <a:spcBef>
                  <a:spcPts val="490"/>
                </a:spcBef>
                <a:spcAft>
                  <a:spcPts val="0"/>
                </a:spcAft>
                <a:buNone/>
              </a:pPr>
              <a:r>
                <a:rPr lang="en-GB" sz="1400">
                  <a:solidFill>
                    <a:srgbClr val="FFFFFF"/>
                  </a:solidFill>
                  <a:latin typeface="Calibri"/>
                  <a:ea typeface="Calibri"/>
                  <a:cs typeface="Calibri"/>
                  <a:sym typeface="Calibri"/>
                </a:rPr>
                <a:t>Internal Helpdesk</a:t>
              </a:r>
              <a:endParaRPr/>
            </a:p>
          </p:txBody>
        </p:sp>
        <p:sp>
          <p:nvSpPr>
            <p:cNvPr id="219" name="Google Shape;219;p19"/>
            <p:cNvSpPr/>
            <p:nvPr/>
          </p:nvSpPr>
          <p:spPr>
            <a:xfrm>
              <a:off x="9859" y="1617791"/>
              <a:ext cx="3896265" cy="1460713"/>
            </a:xfrm>
            <a:prstGeom prst="roundRect">
              <a:avLst>
                <a:gd name="adj" fmla="val 10000"/>
              </a:avLst>
            </a:prstGeom>
            <a:solidFill>
              <a:srgbClr val="BF504D"/>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p:nvPr/>
          </p:nvSpPr>
          <p:spPr>
            <a:xfrm>
              <a:off x="52642" y="1660574"/>
              <a:ext cx="3810699" cy="1375147"/>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None/>
              </a:pPr>
              <a:r>
                <a:rPr lang="en-GB" sz="2800">
                  <a:solidFill>
                    <a:srgbClr val="FFFFFF"/>
                  </a:solidFill>
                  <a:latin typeface="Calibri"/>
                  <a:ea typeface="Calibri"/>
                  <a:cs typeface="Calibri"/>
                  <a:sym typeface="Calibri"/>
                </a:rPr>
                <a:t>CEDA Archive</a:t>
              </a:r>
              <a:br>
                <a:rPr lang="en-GB" sz="2800">
                  <a:solidFill>
                    <a:srgbClr val="FFFFFF"/>
                  </a:solidFill>
                  <a:latin typeface="Calibri"/>
                  <a:ea typeface="Calibri"/>
                  <a:cs typeface="Calibri"/>
                  <a:sym typeface="Calibri"/>
                </a:rPr>
              </a:br>
              <a:r>
                <a:rPr lang="en-GB" sz="2800">
                  <a:solidFill>
                    <a:srgbClr val="FFFFFF"/>
                  </a:solidFill>
                  <a:latin typeface="Calibri"/>
                  <a:ea typeface="Calibri"/>
                  <a:cs typeface="Calibri"/>
                  <a:sym typeface="Calibri"/>
                </a:rPr>
                <a:t>Services</a:t>
              </a:r>
              <a:endParaRPr/>
            </a:p>
            <a:p>
              <a:pPr marL="0" marR="0" lvl="0" indent="0" algn="ctr" rtl="0">
                <a:lnSpc>
                  <a:spcPct val="90000"/>
                </a:lnSpc>
                <a:spcBef>
                  <a:spcPts val="980"/>
                </a:spcBef>
                <a:spcAft>
                  <a:spcPts val="0"/>
                </a:spcAft>
                <a:buNone/>
              </a:pPr>
              <a:r>
                <a:rPr lang="en-GB" sz="1400">
                  <a:solidFill>
                    <a:srgbClr val="FFFFFF"/>
                  </a:solidFill>
                  <a:latin typeface="Calibri"/>
                  <a:ea typeface="Calibri"/>
                  <a:cs typeface="Calibri"/>
                  <a:sym typeface="Calibri"/>
                </a:rPr>
                <a:t>Data Centres, Curation, DB systems</a:t>
              </a:r>
              <a:endParaRPr/>
            </a:p>
            <a:p>
              <a:pPr marL="0" marR="0" lvl="0" indent="0" algn="ctr" rtl="0">
                <a:lnSpc>
                  <a:spcPct val="90000"/>
                </a:lnSpc>
                <a:spcBef>
                  <a:spcPts val="490"/>
                </a:spcBef>
                <a:spcAft>
                  <a:spcPts val="0"/>
                </a:spcAft>
                <a:buNone/>
              </a:pPr>
              <a:r>
                <a:rPr lang="en-GB" sz="1400">
                  <a:solidFill>
                    <a:srgbClr val="FFFFFF"/>
                  </a:solidFill>
                  <a:latin typeface="Calibri"/>
                  <a:ea typeface="Calibri"/>
                  <a:cs typeface="Calibri"/>
                  <a:sym typeface="Calibri"/>
                </a:rPr>
                <a:t>User management, External Helpdesk</a:t>
              </a:r>
              <a:endParaRPr/>
            </a:p>
          </p:txBody>
        </p:sp>
        <p:sp>
          <p:nvSpPr>
            <p:cNvPr id="221" name="Google Shape;221;p19"/>
            <p:cNvSpPr/>
            <p:nvPr/>
          </p:nvSpPr>
          <p:spPr>
            <a:xfrm>
              <a:off x="9859" y="3261"/>
              <a:ext cx="925196" cy="1460713"/>
            </a:xfrm>
            <a:prstGeom prst="roundRect">
              <a:avLst>
                <a:gd name="adj" fmla="val 10000"/>
              </a:avLst>
            </a:prstGeom>
            <a:solidFill>
              <a:srgbClr val="9BBB59"/>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txBox="1"/>
            <p:nvPr/>
          </p:nvSpPr>
          <p:spPr>
            <a:xfrm>
              <a:off x="36957" y="30359"/>
              <a:ext cx="871000" cy="1406517"/>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r>
                <a:rPr lang="en-GB" sz="2000">
                  <a:solidFill>
                    <a:srgbClr val="FFFFFF"/>
                  </a:solidFill>
                  <a:latin typeface="Calibri"/>
                  <a:ea typeface="Calibri"/>
                  <a:cs typeface="Calibri"/>
                  <a:sym typeface="Calibri"/>
                </a:rPr>
                <a:t>CEDA Data Centres</a:t>
              </a:r>
              <a:endParaRPr/>
            </a:p>
          </p:txBody>
        </p:sp>
        <p:sp>
          <p:nvSpPr>
            <p:cNvPr id="223" name="Google Shape;223;p19"/>
            <p:cNvSpPr/>
            <p:nvPr/>
          </p:nvSpPr>
          <p:spPr>
            <a:xfrm>
              <a:off x="1000216" y="3261"/>
              <a:ext cx="925196" cy="1460713"/>
            </a:xfrm>
            <a:prstGeom prst="roundRect">
              <a:avLst>
                <a:gd name="adj" fmla="val 10000"/>
              </a:avLst>
            </a:prstGeom>
            <a:solidFill>
              <a:srgbClr val="9BBB59"/>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txBox="1"/>
            <p:nvPr/>
          </p:nvSpPr>
          <p:spPr>
            <a:xfrm>
              <a:off x="1027314" y="30359"/>
              <a:ext cx="871000" cy="1406517"/>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r>
                <a:rPr lang="en-GB" sz="2000">
                  <a:solidFill>
                    <a:srgbClr val="FFFFFF"/>
                  </a:solidFill>
                  <a:latin typeface="Calibri"/>
                  <a:ea typeface="Calibri"/>
                  <a:cs typeface="Calibri"/>
                  <a:sym typeface="Calibri"/>
                </a:rPr>
                <a:t>IPCC Data Distribution Centre</a:t>
              </a:r>
              <a:endParaRPr sz="1400">
                <a:solidFill>
                  <a:srgbClr val="FFFFFF"/>
                </a:solidFill>
                <a:latin typeface="Calibri"/>
                <a:ea typeface="Calibri"/>
                <a:cs typeface="Calibri"/>
                <a:sym typeface="Calibri"/>
              </a:endParaRPr>
            </a:p>
          </p:txBody>
        </p:sp>
        <p:sp>
          <p:nvSpPr>
            <p:cNvPr id="225" name="Google Shape;225;p19"/>
            <p:cNvSpPr/>
            <p:nvPr/>
          </p:nvSpPr>
          <p:spPr>
            <a:xfrm>
              <a:off x="1971955" y="4"/>
              <a:ext cx="925196" cy="1460713"/>
            </a:xfrm>
            <a:prstGeom prst="roundRect">
              <a:avLst>
                <a:gd name="adj" fmla="val 10000"/>
              </a:avLst>
            </a:prstGeom>
            <a:solidFill>
              <a:srgbClr val="9BBB59"/>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txBox="1"/>
            <p:nvPr/>
          </p:nvSpPr>
          <p:spPr>
            <a:xfrm>
              <a:off x="1999053" y="27102"/>
              <a:ext cx="871000" cy="1406517"/>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r>
                <a:rPr lang="en-GB" sz="2000">
                  <a:solidFill>
                    <a:srgbClr val="FFFFFF"/>
                  </a:solidFill>
                  <a:latin typeface="Calibri"/>
                  <a:ea typeface="Calibri"/>
                  <a:cs typeface="Calibri"/>
                  <a:sym typeface="Calibri"/>
                </a:rPr>
                <a:t>ESGF</a:t>
              </a:r>
              <a:endParaRPr sz="1400">
                <a:solidFill>
                  <a:srgbClr val="FFFFFF"/>
                </a:solidFill>
                <a:latin typeface="Calibri"/>
                <a:ea typeface="Calibri"/>
                <a:cs typeface="Calibri"/>
                <a:sym typeface="Calibri"/>
              </a:endParaRPr>
            </a:p>
          </p:txBody>
        </p:sp>
        <p:sp>
          <p:nvSpPr>
            <p:cNvPr id="227" name="Google Shape;227;p19"/>
            <p:cNvSpPr/>
            <p:nvPr/>
          </p:nvSpPr>
          <p:spPr>
            <a:xfrm>
              <a:off x="2980928" y="3261"/>
              <a:ext cx="925196" cy="1460713"/>
            </a:xfrm>
            <a:prstGeom prst="roundRect">
              <a:avLst>
                <a:gd name="adj" fmla="val 10000"/>
              </a:avLst>
            </a:prstGeom>
            <a:solidFill>
              <a:srgbClr val="9BBB59"/>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txBox="1"/>
            <p:nvPr/>
          </p:nvSpPr>
          <p:spPr>
            <a:xfrm>
              <a:off x="3008026" y="30359"/>
              <a:ext cx="871000" cy="1406517"/>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2000">
                <a:solidFill>
                  <a:srgbClr val="FFFFFF"/>
                </a:solidFill>
                <a:latin typeface="Calibri"/>
                <a:ea typeface="Calibri"/>
                <a:cs typeface="Calibri"/>
                <a:sym typeface="Calibri"/>
              </a:endParaRPr>
            </a:p>
            <a:p>
              <a:pPr marL="0" marR="0" lvl="0" indent="0" algn="ctr" rtl="0">
                <a:lnSpc>
                  <a:spcPct val="90000"/>
                </a:lnSpc>
                <a:spcBef>
                  <a:spcPts val="700"/>
                </a:spcBef>
                <a:spcAft>
                  <a:spcPts val="0"/>
                </a:spcAft>
                <a:buNone/>
              </a:pPr>
              <a:r>
                <a:rPr lang="en-GB" sz="2000">
                  <a:solidFill>
                    <a:srgbClr val="FFFFFF"/>
                  </a:solidFill>
                  <a:latin typeface="Calibri"/>
                  <a:ea typeface="Calibri"/>
                  <a:cs typeface="Calibri"/>
                  <a:sym typeface="Calibri"/>
                </a:rPr>
                <a:t>Other …</a:t>
              </a:r>
              <a:endParaRPr/>
            </a:p>
          </p:txBody>
        </p:sp>
        <p:sp>
          <p:nvSpPr>
            <p:cNvPr id="229" name="Google Shape;229;p19"/>
            <p:cNvSpPr/>
            <p:nvPr/>
          </p:nvSpPr>
          <p:spPr>
            <a:xfrm>
              <a:off x="4036445" y="1617791"/>
              <a:ext cx="4784614" cy="1460713"/>
            </a:xfrm>
            <a:prstGeom prst="roundRect">
              <a:avLst>
                <a:gd name="adj" fmla="val 10000"/>
              </a:avLst>
            </a:prstGeom>
            <a:solidFill>
              <a:srgbClr val="BF504D"/>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txBox="1"/>
            <p:nvPr/>
          </p:nvSpPr>
          <p:spPr>
            <a:xfrm>
              <a:off x="4079228" y="1660574"/>
              <a:ext cx="4699048" cy="1375147"/>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None/>
              </a:pPr>
              <a:r>
                <a:rPr lang="en-GB" sz="2800">
                  <a:solidFill>
                    <a:srgbClr val="FFFFFF"/>
                  </a:solidFill>
                  <a:latin typeface="Calibri"/>
                  <a:ea typeface="Calibri"/>
                  <a:cs typeface="Calibri"/>
                  <a:sym typeface="Calibri"/>
                </a:rPr>
                <a:t>Analysis Environment</a:t>
              </a:r>
              <a:endParaRPr/>
            </a:p>
            <a:p>
              <a:pPr marL="0" marR="0" lvl="0" indent="0" algn="ctr" rtl="0">
                <a:lnSpc>
                  <a:spcPct val="90000"/>
                </a:lnSpc>
                <a:spcBef>
                  <a:spcPts val="980"/>
                </a:spcBef>
                <a:spcAft>
                  <a:spcPts val="0"/>
                </a:spcAft>
                <a:buNone/>
              </a:pPr>
              <a:r>
                <a:rPr lang="en-GB" sz="1400">
                  <a:solidFill>
                    <a:srgbClr val="FFFFFF"/>
                  </a:solidFill>
                  <a:latin typeface="Calibri"/>
                  <a:ea typeface="Calibri"/>
                  <a:cs typeface="Calibri"/>
                  <a:sym typeface="Calibri"/>
                </a:rPr>
                <a:t>Compute Cloud: </a:t>
              </a:r>
              <a:endParaRPr/>
            </a:p>
            <a:p>
              <a:pPr marL="0" marR="0" lvl="0" indent="0" algn="ctr" rtl="0">
                <a:lnSpc>
                  <a:spcPct val="90000"/>
                </a:lnSpc>
                <a:spcBef>
                  <a:spcPts val="490"/>
                </a:spcBef>
                <a:spcAft>
                  <a:spcPts val="0"/>
                </a:spcAft>
                <a:buNone/>
              </a:pPr>
              <a:r>
                <a:rPr lang="en-GB" sz="1400">
                  <a:solidFill>
                    <a:srgbClr val="FFFFFF"/>
                  </a:solidFill>
                  <a:latin typeface="Calibri"/>
                  <a:ea typeface="Calibri"/>
                  <a:cs typeface="Calibri"/>
                  <a:sym typeface="Calibri"/>
                </a:rPr>
                <a:t>PaaS (JAP + Science VMs + User Management), IaaS, </a:t>
              </a:r>
              <a:br>
                <a:rPr lang="en-GB" sz="1400">
                  <a:solidFill>
                    <a:srgbClr val="FFFFFF"/>
                  </a:solidFill>
                  <a:latin typeface="Calibri"/>
                  <a:ea typeface="Calibri"/>
                  <a:cs typeface="Calibri"/>
                  <a:sym typeface="Calibri"/>
                </a:rPr>
              </a:br>
              <a:r>
                <a:rPr lang="en-GB" sz="1400">
                  <a:solidFill>
                    <a:srgbClr val="FFFFFF"/>
                  </a:solidFill>
                  <a:latin typeface="Calibri"/>
                  <a:ea typeface="Calibri"/>
                  <a:cs typeface="Calibri"/>
                  <a:sym typeface="Calibri"/>
                </a:rPr>
                <a:t>Group Workspaces: Fast Disk &amp; Elastic Tape</a:t>
              </a:r>
              <a:endParaRPr/>
            </a:p>
            <a:p>
              <a:pPr marL="0" marR="0" lvl="0" indent="0" algn="ctr" rtl="0">
                <a:lnSpc>
                  <a:spcPct val="90000"/>
                </a:lnSpc>
                <a:spcBef>
                  <a:spcPts val="490"/>
                </a:spcBef>
                <a:spcAft>
                  <a:spcPts val="0"/>
                </a:spcAft>
                <a:buNone/>
              </a:pPr>
              <a:r>
                <a:rPr lang="en-GB" sz="1400">
                  <a:solidFill>
                    <a:srgbClr val="FFFFFF"/>
                  </a:solidFill>
                  <a:latin typeface="Calibri"/>
                  <a:ea typeface="Calibri"/>
                  <a:cs typeface="Calibri"/>
                  <a:sym typeface="Calibri"/>
                </a:rPr>
                <a:t> External Helpdesk</a:t>
              </a:r>
              <a:endParaRPr/>
            </a:p>
          </p:txBody>
        </p:sp>
        <p:sp>
          <p:nvSpPr>
            <p:cNvPr id="231" name="Google Shape;231;p19"/>
            <p:cNvSpPr/>
            <p:nvPr/>
          </p:nvSpPr>
          <p:spPr>
            <a:xfrm>
              <a:off x="4036445" y="3261"/>
              <a:ext cx="1551431" cy="1460713"/>
            </a:xfrm>
            <a:prstGeom prst="roundRect">
              <a:avLst>
                <a:gd name="adj" fmla="val 10000"/>
              </a:avLst>
            </a:prstGeom>
            <a:solidFill>
              <a:schemeClr val="accent6"/>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txBox="1"/>
            <p:nvPr/>
          </p:nvSpPr>
          <p:spPr>
            <a:xfrm>
              <a:off x="4079228" y="46044"/>
              <a:ext cx="1465865" cy="1375147"/>
            </a:xfrm>
            <a:prstGeom prst="rect">
              <a:avLst/>
            </a:prstGeom>
            <a:noFill/>
            <a:ln>
              <a:noFill/>
            </a:ln>
          </p:spPr>
          <p:txBody>
            <a:bodyPr spcFirstLastPara="1" wrap="square" lIns="36000" tIns="68575" rIns="36000" bIns="68575" anchor="t" anchorCtr="0">
              <a:noAutofit/>
            </a:bodyPr>
            <a:lstStyle/>
            <a:p>
              <a:pPr marL="0" marR="0" lvl="0" indent="0" algn="ctr" rtl="0">
                <a:lnSpc>
                  <a:spcPct val="90000"/>
                </a:lnSpc>
                <a:spcBef>
                  <a:spcPts val="0"/>
                </a:spcBef>
                <a:spcAft>
                  <a:spcPts val="0"/>
                </a:spcAft>
                <a:buNone/>
              </a:pPr>
              <a:r>
                <a:rPr lang="en-GB" sz="1800">
                  <a:solidFill>
                    <a:srgbClr val="FFFFFF"/>
                  </a:solidFill>
                  <a:latin typeface="Calibri"/>
                  <a:ea typeface="Calibri"/>
                  <a:cs typeface="Calibri"/>
                  <a:sym typeface="Calibri"/>
                </a:rPr>
                <a:t>NERC Managed Analysis Compute</a:t>
              </a:r>
              <a:endParaRPr/>
            </a:p>
          </p:txBody>
        </p:sp>
        <p:sp>
          <p:nvSpPr>
            <p:cNvPr id="233" name="Google Shape;233;p19"/>
            <p:cNvSpPr/>
            <p:nvPr/>
          </p:nvSpPr>
          <p:spPr>
            <a:xfrm>
              <a:off x="5653036" y="3261"/>
              <a:ext cx="1551431" cy="1460713"/>
            </a:xfrm>
            <a:prstGeom prst="roundRect">
              <a:avLst>
                <a:gd name="adj" fmla="val 10000"/>
              </a:avLst>
            </a:prstGeom>
            <a:solidFill>
              <a:schemeClr val="accent6"/>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txBox="1"/>
            <p:nvPr/>
          </p:nvSpPr>
          <p:spPr>
            <a:xfrm>
              <a:off x="5695819" y="46044"/>
              <a:ext cx="1465865" cy="1375147"/>
            </a:xfrm>
            <a:prstGeom prst="rect">
              <a:avLst/>
            </a:prstGeom>
            <a:noFill/>
            <a:ln>
              <a:noFill/>
            </a:ln>
          </p:spPr>
          <p:txBody>
            <a:bodyPr spcFirstLastPara="1" wrap="square" lIns="36000" tIns="68575" rIns="36000" bIns="68575" anchor="t" anchorCtr="0">
              <a:noAutofit/>
            </a:bodyPr>
            <a:lstStyle/>
            <a:p>
              <a:pPr marL="0" marR="0" lvl="0" indent="0" algn="ctr" rtl="0">
                <a:lnSpc>
                  <a:spcPct val="90000"/>
                </a:lnSpc>
                <a:spcBef>
                  <a:spcPts val="0"/>
                </a:spcBef>
                <a:spcAft>
                  <a:spcPts val="0"/>
                </a:spcAft>
                <a:buNone/>
              </a:pPr>
              <a:r>
                <a:rPr lang="en-GB" sz="1800">
                  <a:solidFill>
                    <a:srgbClr val="FFFFFF"/>
                  </a:solidFill>
                  <a:latin typeface="Calibri"/>
                  <a:ea typeface="Calibri"/>
                  <a:cs typeface="Calibri"/>
                  <a:sym typeface="Calibri"/>
                </a:rPr>
                <a:t>NERC Cloud Analysis Compute</a:t>
              </a:r>
              <a:endParaRPr/>
            </a:p>
          </p:txBody>
        </p:sp>
        <p:sp>
          <p:nvSpPr>
            <p:cNvPr id="235" name="Google Shape;235;p19"/>
            <p:cNvSpPr/>
            <p:nvPr/>
          </p:nvSpPr>
          <p:spPr>
            <a:xfrm>
              <a:off x="7269628" y="3261"/>
              <a:ext cx="1551431" cy="1460713"/>
            </a:xfrm>
            <a:prstGeom prst="roundRect">
              <a:avLst>
                <a:gd name="adj" fmla="val 10000"/>
              </a:avLst>
            </a:prstGeom>
            <a:solidFill>
              <a:srgbClr val="F79646"/>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txBox="1"/>
            <p:nvPr/>
          </p:nvSpPr>
          <p:spPr>
            <a:xfrm>
              <a:off x="7312411" y="46044"/>
              <a:ext cx="1465865" cy="1375147"/>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2000">
                <a:solidFill>
                  <a:srgbClr val="FFFFFF"/>
                </a:solidFill>
                <a:latin typeface="Calibri"/>
                <a:ea typeface="Calibri"/>
                <a:cs typeface="Calibri"/>
                <a:sym typeface="Calibri"/>
              </a:endParaRPr>
            </a:p>
            <a:p>
              <a:pPr marL="0" marR="0" lvl="0" indent="0" algn="ctr" rtl="0">
                <a:lnSpc>
                  <a:spcPct val="90000"/>
                </a:lnSpc>
                <a:spcBef>
                  <a:spcPts val="700"/>
                </a:spcBef>
                <a:spcAft>
                  <a:spcPts val="0"/>
                </a:spcAft>
                <a:buNone/>
              </a:pPr>
              <a:r>
                <a:rPr lang="en-GB" sz="2000">
                  <a:solidFill>
                    <a:srgbClr val="FFFFFF"/>
                  </a:solidFill>
                  <a:latin typeface="Calibri"/>
                  <a:ea typeface="Calibri"/>
                  <a:cs typeface="Calibri"/>
                  <a:sym typeface="Calibri"/>
                </a:rPr>
                <a:t>Other compute …</a:t>
              </a:r>
              <a:endParaRPr/>
            </a:p>
          </p:txBody>
        </p:sp>
      </p:grpSp>
      <p:pic>
        <p:nvPicPr>
          <p:cNvPr id="237" name="Google Shape;237;p19" descr="jasmin_main_sm.jpg"/>
          <p:cNvPicPr preferRelativeResize="0"/>
          <p:nvPr/>
        </p:nvPicPr>
        <p:blipFill rotWithShape="1">
          <a:blip r:embed="rId3">
            <a:alphaModFix/>
          </a:blip>
          <a:srcRect/>
          <a:stretch/>
        </p:blipFill>
        <p:spPr>
          <a:xfrm>
            <a:off x="468028" y="4576122"/>
            <a:ext cx="1611940" cy="1080000"/>
          </a:xfrm>
          <a:prstGeom prst="rect">
            <a:avLst/>
          </a:prstGeom>
          <a:noFill/>
          <a:ln>
            <a:noFill/>
          </a:ln>
        </p:spPr>
      </p:pic>
      <p:pic>
        <p:nvPicPr>
          <p:cNvPr id="238" name="Google Shape;238;p19" descr="nerc-logo-115.png"/>
          <p:cNvPicPr preferRelativeResize="0"/>
          <p:nvPr/>
        </p:nvPicPr>
        <p:blipFill rotWithShape="1">
          <a:blip r:embed="rId4">
            <a:alphaModFix/>
          </a:blip>
          <a:srcRect/>
          <a:stretch/>
        </p:blipFill>
        <p:spPr>
          <a:xfrm>
            <a:off x="7236296" y="4576122"/>
            <a:ext cx="1460500" cy="1016000"/>
          </a:xfrm>
          <a:prstGeom prst="rect">
            <a:avLst/>
          </a:prstGeom>
          <a:noFill/>
          <a:ln>
            <a:noFill/>
          </a:ln>
        </p:spPr>
      </p:pic>
      <p:sp>
        <p:nvSpPr>
          <p:cNvPr id="239" name="Google Shape;239;p19"/>
          <p:cNvSpPr txBox="1">
            <a:spLocks noGrp="1"/>
          </p:cNvSpPr>
          <p:nvPr>
            <p:ph type="title"/>
          </p:nvPr>
        </p:nvSpPr>
        <p:spPr>
          <a:xfrm>
            <a:off x="342982" y="297696"/>
            <a:ext cx="8229600" cy="67078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63666A"/>
              </a:buClr>
              <a:buSzPts val="2800"/>
              <a:buFont typeface="Calibri"/>
              <a:buNone/>
            </a:pPr>
            <a:r>
              <a:rPr lang="en-GB" sz="3200" dirty="0">
                <a:solidFill>
                  <a:schemeClr val="tx1"/>
                </a:solidFill>
                <a:latin typeface="Arial Rounded MT Bold" panose="020F0704030504030204" pitchFamily="34" charset="0"/>
                <a:ea typeface="Calibri"/>
                <a:cs typeface="Calibri"/>
                <a:sym typeface="Calibri"/>
              </a:rPr>
              <a:t>Logical View</a:t>
            </a:r>
            <a:endParaRPr sz="32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31739026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1"/>
          <p:cNvSpPr txBox="1">
            <a:spLocks noGrp="1"/>
          </p:cNvSpPr>
          <p:nvPr>
            <p:ph type="title" idx="4294967295"/>
          </p:nvPr>
        </p:nvSpPr>
        <p:spPr>
          <a:xfrm>
            <a:off x="0" y="260350"/>
            <a:ext cx="9144000" cy="834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dirty="0" smtClean="0">
                <a:latin typeface="Arial Rounded MT Bold" panose="020F0704030504030204" pitchFamily="34" charset="0"/>
                <a:ea typeface="Nunito"/>
                <a:cs typeface="Nunito"/>
                <a:sym typeface="Nunito"/>
              </a:rPr>
              <a:t>“</a:t>
            </a:r>
            <a:r>
              <a:rPr lang="en-GB" sz="3200" dirty="0" err="1" smtClean="0">
                <a:latin typeface="Arial Rounded MT Bold" panose="020F0704030504030204" pitchFamily="34" charset="0"/>
                <a:ea typeface="Nunito"/>
                <a:cs typeface="Nunito"/>
                <a:sym typeface="Nunito"/>
              </a:rPr>
              <a:t>JASPy</a:t>
            </a:r>
            <a:r>
              <a:rPr lang="en-GB" sz="3200" dirty="0" smtClean="0">
                <a:latin typeface="Arial Rounded MT Bold" panose="020F0704030504030204" pitchFamily="34" charset="0"/>
                <a:ea typeface="Nunito"/>
                <a:cs typeface="Nunito"/>
                <a:sym typeface="Nunito"/>
              </a:rPr>
              <a:t>”: </a:t>
            </a:r>
            <a:r>
              <a:rPr lang="en-GB" sz="3200" dirty="0">
                <a:latin typeface="Arial Rounded MT Bold" panose="020F0704030504030204" pitchFamily="34" charset="0"/>
                <a:ea typeface="Nunito"/>
                <a:cs typeface="Nunito"/>
                <a:sym typeface="Nunito"/>
              </a:rPr>
              <a:t>a re-usable, re-deployable bundle of common tools</a:t>
            </a:r>
            <a:endParaRPr dirty="0">
              <a:latin typeface="Arial Rounded MT Bold" panose="020F0704030504030204" pitchFamily="34" charset="0"/>
            </a:endParaRPr>
          </a:p>
        </p:txBody>
      </p:sp>
      <p:pic>
        <p:nvPicPr>
          <p:cNvPr id="540" name="Google Shape;540;p51" descr="http://proj.badc.rl.ac.uk/cedaservices/raw-attachment/wiki/JASMIN/AnalysisPlatform/jasmin_platform_sketch.png"/>
          <p:cNvPicPr preferRelativeResize="0"/>
          <p:nvPr/>
        </p:nvPicPr>
        <p:blipFill rotWithShape="1">
          <a:blip r:embed="rId3">
            <a:alphaModFix/>
          </a:blip>
          <a:srcRect/>
          <a:stretch/>
        </p:blipFill>
        <p:spPr>
          <a:xfrm>
            <a:off x="251520" y="1240109"/>
            <a:ext cx="8497334" cy="4853187"/>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latin typeface="Arial Rounded MT Bold" panose="020F0704030504030204" pitchFamily="34" charset="0"/>
                <a:ea typeface="Nunito"/>
                <a:cs typeface="Nunito"/>
                <a:sym typeface="Nunito"/>
              </a:rPr>
              <a:t>Further Information</a:t>
            </a:r>
            <a:endParaRPr b="1" dirty="0">
              <a:latin typeface="Arial Rounded MT Bold" panose="020F0704030504030204" pitchFamily="34" charset="0"/>
              <a:ea typeface="Nunito"/>
              <a:cs typeface="Nunito"/>
              <a:sym typeface="Nunito"/>
            </a:endParaRPr>
          </a:p>
        </p:txBody>
      </p:sp>
      <p:sp>
        <p:nvSpPr>
          <p:cNvPr id="546" name="Google Shape;546;p52"/>
          <p:cNvSpPr txBox="1">
            <a:spLocks noGrp="1"/>
          </p:cNvSpPr>
          <p:nvPr>
            <p:ph type="body" idx="1"/>
          </p:nvPr>
        </p:nvSpPr>
        <p:spPr>
          <a:xfrm>
            <a:off x="157315" y="1374630"/>
            <a:ext cx="8888361" cy="4495227"/>
          </a:xfrm>
          <a:prstGeom prst="rect">
            <a:avLst/>
          </a:prstGeom>
          <a:noFill/>
          <a:ln>
            <a:noFill/>
          </a:ln>
        </p:spPr>
        <p:txBody>
          <a:bodyPr spcFirstLastPara="1" wrap="square" lIns="91425" tIns="45700" rIns="91425" bIns="45700" anchor="t" anchorCtr="0">
            <a:noAutofit/>
          </a:bodyPr>
          <a:lstStyle/>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GB" sz="2800" dirty="0"/>
              <a:t>NCAS website: </a:t>
            </a:r>
            <a:r>
              <a:rPr lang="en-GB" sz="2800" b="1" dirty="0">
                <a:solidFill>
                  <a:srgbClr val="2E75B5"/>
                </a:solidFill>
              </a:rPr>
              <a:t>ncas.ac.uk</a:t>
            </a:r>
            <a:endParaRPr sz="2800" dirty="0">
              <a:solidFill>
                <a:srgbClr val="2E75B5"/>
              </a:solidFill>
            </a:endParaRPr>
          </a:p>
          <a:p>
            <a:pPr lvl="0" indent="-457200" algn="l" rtl="0">
              <a:lnSpc>
                <a:spcPct val="90000"/>
              </a:lnSpc>
              <a:spcBef>
                <a:spcPts val="1000"/>
              </a:spcBef>
              <a:spcAft>
                <a:spcPts val="0"/>
              </a:spcAft>
              <a:buClr>
                <a:schemeClr val="dk1"/>
              </a:buClr>
              <a:buSzPts val="2800"/>
              <a:buFont typeface="Arial" panose="020B0604020202020204" pitchFamily="34" charset="0"/>
              <a:buChar char="•"/>
            </a:pPr>
            <a:r>
              <a:rPr lang="en-GB" sz="2800" dirty="0"/>
              <a:t>CMS website: </a:t>
            </a:r>
            <a:r>
              <a:rPr lang="en-GB" sz="2800" b="1" dirty="0">
                <a:solidFill>
                  <a:srgbClr val="2E75B5"/>
                </a:solidFill>
              </a:rPr>
              <a:t>cms.ncas.ac.uk</a:t>
            </a:r>
            <a:endParaRPr sz="2800" dirty="0">
              <a:solidFill>
                <a:srgbClr val="2E75B5"/>
              </a:solidFill>
            </a:endParaRPr>
          </a:p>
          <a:p>
            <a:pPr lvl="0" indent="-457200" algn="l" rtl="0">
              <a:lnSpc>
                <a:spcPct val="90000"/>
              </a:lnSpc>
              <a:spcBef>
                <a:spcPts val="1000"/>
              </a:spcBef>
              <a:spcAft>
                <a:spcPts val="0"/>
              </a:spcAft>
              <a:buClr>
                <a:schemeClr val="dk1"/>
              </a:buClr>
              <a:buSzPts val="2800"/>
              <a:buFont typeface="Arial" panose="020B0604020202020204" pitchFamily="34" charset="0"/>
              <a:buChar char="•"/>
            </a:pPr>
            <a:r>
              <a:rPr lang="en-GB" sz="2800" dirty="0"/>
              <a:t>CEDA website: </a:t>
            </a:r>
            <a:r>
              <a:rPr lang="en-GB" sz="2800" b="1" dirty="0">
                <a:solidFill>
                  <a:srgbClr val="2E75B5"/>
                </a:solidFill>
              </a:rPr>
              <a:t>ceda.ac.uk</a:t>
            </a:r>
            <a:endParaRPr sz="2800" b="1" dirty="0">
              <a:solidFill>
                <a:srgbClr val="2E75B5"/>
              </a:solidFill>
            </a:endParaRPr>
          </a:p>
          <a:p>
            <a:pPr lvl="0" indent="-457200" algn="l" rtl="0">
              <a:lnSpc>
                <a:spcPct val="90000"/>
              </a:lnSpc>
              <a:spcBef>
                <a:spcPts val="1000"/>
              </a:spcBef>
              <a:spcAft>
                <a:spcPts val="0"/>
              </a:spcAft>
              <a:buClrTx/>
              <a:buSzPts val="2800"/>
              <a:buFont typeface="Arial" panose="020B0604020202020204" pitchFamily="34" charset="0"/>
              <a:buChar char="•"/>
            </a:pPr>
            <a:r>
              <a:rPr lang="en-GB" sz="2800" dirty="0">
                <a:solidFill>
                  <a:srgbClr val="000000"/>
                </a:solidFill>
              </a:rPr>
              <a:t>JASMIN online </a:t>
            </a:r>
            <a:r>
              <a:rPr lang="en-GB" sz="2800" dirty="0" smtClean="0">
                <a:solidFill>
                  <a:srgbClr val="000000"/>
                </a:solidFill>
              </a:rPr>
              <a:t>help:</a:t>
            </a:r>
            <a:r>
              <a:rPr lang="en-GB" sz="2800" b="1" dirty="0" smtClean="0">
                <a:solidFill>
                  <a:srgbClr val="2E75B5"/>
                </a:solidFill>
              </a:rPr>
              <a:t> help.jasmin.ac.uk</a:t>
            </a:r>
            <a:endParaRPr sz="2800" b="1" dirty="0">
              <a:solidFill>
                <a:srgbClr val="2E75B5"/>
              </a:solidFill>
            </a:endParaRPr>
          </a:p>
          <a:p>
            <a:pPr lvl="0" indent="-457200">
              <a:lnSpc>
                <a:spcPct val="100000"/>
              </a:lnSpc>
              <a:spcBef>
                <a:spcPts val="600"/>
              </a:spcBef>
              <a:buClrTx/>
              <a:buSzPts val="2400"/>
              <a:buFont typeface="Arial" panose="020B0604020202020204" pitchFamily="34" charset="0"/>
              <a:buChar char="•"/>
            </a:pPr>
            <a:r>
              <a:rPr lang="en-GB" sz="2800" dirty="0" err="1" smtClean="0">
                <a:solidFill>
                  <a:srgbClr val="000000"/>
                </a:solidFill>
              </a:rPr>
              <a:t>JASPy</a:t>
            </a:r>
            <a:r>
              <a:rPr lang="en-GB" sz="2800" dirty="0" smtClean="0">
                <a:solidFill>
                  <a:srgbClr val="000000"/>
                </a:solidFill>
              </a:rPr>
              <a:t>:</a:t>
            </a:r>
            <a:r>
              <a:rPr lang="en-GB" sz="2800" b="1" dirty="0">
                <a:solidFill>
                  <a:srgbClr val="2E75B5"/>
                </a:solidFill>
              </a:rPr>
              <a:t> https://help.jasmin.ac.uk/article/4729-jaspy-envs</a:t>
            </a:r>
            <a:endParaRPr lang="en-GB" sz="2800" b="1" dirty="0" smtClean="0">
              <a:solidFill>
                <a:srgbClr val="0070C0"/>
              </a:solidFill>
              <a:latin typeface="Calibri" panose="020F0502020204030204" pitchFamily="34" charset="0"/>
              <a:ea typeface="Roboto"/>
              <a:cs typeface="Calibri" panose="020F0502020204030204" pitchFamily="34" charset="0"/>
              <a:sym typeface="Roboto"/>
            </a:endParaRPr>
          </a:p>
          <a:p>
            <a:pPr indent="-457200">
              <a:lnSpc>
                <a:spcPct val="100000"/>
              </a:lnSpc>
              <a:spcBef>
                <a:spcPts val="600"/>
              </a:spcBef>
              <a:buClrTx/>
              <a:buSzPts val="2400"/>
            </a:pPr>
            <a:r>
              <a:rPr lang="en-GB" sz="2800" dirty="0" smtClean="0"/>
              <a:t>Social Media: </a:t>
            </a:r>
            <a:r>
              <a:rPr lang="en-GB" sz="2800" b="1" dirty="0" smtClean="0">
                <a:solidFill>
                  <a:srgbClr val="0070C0"/>
                </a:solidFill>
              </a:rPr>
              <a:t>@</a:t>
            </a:r>
            <a:r>
              <a:rPr lang="en-GB" sz="2800" b="1" dirty="0" err="1" smtClean="0">
                <a:solidFill>
                  <a:srgbClr val="0070C0"/>
                </a:solidFill>
              </a:rPr>
              <a:t>CEDAnews</a:t>
            </a:r>
            <a:r>
              <a:rPr lang="en-GB" sz="2800" dirty="0"/>
              <a:t>  |  </a:t>
            </a:r>
            <a:r>
              <a:rPr lang="en-GB" sz="2800" b="1" dirty="0">
                <a:solidFill>
                  <a:srgbClr val="0070C0"/>
                </a:solidFill>
              </a:rPr>
              <a:t>LinkedIn</a:t>
            </a:r>
            <a:r>
              <a:rPr lang="en-GB" sz="2800" dirty="0"/>
              <a:t> | </a:t>
            </a:r>
            <a:r>
              <a:rPr lang="en-GB" sz="2800" b="1" dirty="0" smtClean="0">
                <a:solidFill>
                  <a:srgbClr val="0070C0"/>
                </a:solidFill>
              </a:rPr>
              <a:t>Facebook</a:t>
            </a:r>
          </a:p>
          <a:p>
            <a:pPr indent="-457200">
              <a:lnSpc>
                <a:spcPct val="100000"/>
              </a:lnSpc>
              <a:spcBef>
                <a:spcPts val="600"/>
              </a:spcBef>
              <a:buClrTx/>
              <a:buSzPts val="2400"/>
            </a:pPr>
            <a:r>
              <a:rPr lang="en-GB" sz="2800" dirty="0" smtClean="0">
                <a:solidFill>
                  <a:schemeClr val="tx1"/>
                </a:solidFill>
                <a:latin typeface="Calibri" panose="020F0502020204030204" pitchFamily="34" charset="0"/>
                <a:cs typeface="Calibri" panose="020F0502020204030204" pitchFamily="34" charset="0"/>
              </a:rPr>
              <a:t>CEDA Help desk: </a:t>
            </a:r>
            <a:r>
              <a:rPr lang="en-GB" sz="2800" b="1" dirty="0" smtClean="0">
                <a:solidFill>
                  <a:srgbClr val="0070C0"/>
                </a:solidFill>
                <a:latin typeface="Calibri" panose="020F0502020204030204" pitchFamily="34" charset="0"/>
                <a:cs typeface="Calibri" panose="020F0502020204030204" pitchFamily="34" charset="0"/>
              </a:rPr>
              <a:t>support@ceda.ac.uk</a:t>
            </a:r>
          </a:p>
          <a:p>
            <a:pPr indent="-457200">
              <a:lnSpc>
                <a:spcPct val="100000"/>
              </a:lnSpc>
              <a:spcBef>
                <a:spcPts val="600"/>
              </a:spcBef>
              <a:buClrTx/>
              <a:buSzPts val="2400"/>
            </a:pPr>
            <a:r>
              <a:rPr lang="en-GB" sz="2800" dirty="0" smtClean="0">
                <a:solidFill>
                  <a:schemeClr val="tx1"/>
                </a:solidFill>
                <a:latin typeface="Calibri" panose="020F0502020204030204" pitchFamily="34" charset="0"/>
                <a:cs typeface="Calibri" panose="020F0502020204030204" pitchFamily="34" charset="0"/>
              </a:rPr>
              <a:t>CMS Help desk: </a:t>
            </a:r>
            <a:r>
              <a:rPr lang="en-GB" sz="2800" b="1" dirty="0" smtClean="0">
                <a:solidFill>
                  <a:srgbClr val="0070C0"/>
                </a:solidFill>
              </a:rPr>
              <a:t>cms-support@ncas.ac.uk</a:t>
            </a:r>
            <a:endParaRPr sz="2800" b="1" dirty="0">
              <a:solidFill>
                <a:srgbClr val="0070C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p:nvPr/>
        </p:nvSpPr>
        <p:spPr>
          <a:xfrm>
            <a:off x="-18288" y="-42192"/>
            <a:ext cx="9144000" cy="653374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28"/>
          <p:cNvSpPr/>
          <p:nvPr/>
        </p:nvSpPr>
        <p:spPr>
          <a:xfrm>
            <a:off x="68826" y="4058123"/>
            <a:ext cx="8992878" cy="2376263"/>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28"/>
          <p:cNvSpPr txBox="1"/>
          <p:nvPr/>
        </p:nvSpPr>
        <p:spPr>
          <a:xfrm>
            <a:off x="4966484" y="4509119"/>
            <a:ext cx="3990758" cy="1763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dirty="0" smtClean="0">
                <a:solidFill>
                  <a:schemeClr val="dk1"/>
                </a:solidFill>
                <a:latin typeface="Calibri" panose="020F0502020204030204" pitchFamily="34" charset="0"/>
                <a:ea typeface="Calibri"/>
                <a:cs typeface="Calibri" panose="020F0502020204030204" pitchFamily="34" charset="0"/>
                <a:sym typeface="Calibri"/>
              </a:rPr>
              <a:t>Services and Facilities:</a:t>
            </a:r>
          </a:p>
          <a:p>
            <a:pPr lvl="0"/>
            <a:r>
              <a:rPr lang="en-GB" sz="1200" dirty="0">
                <a:latin typeface="Calibri" panose="020F0502020204030204" pitchFamily="34" charset="0"/>
                <a:cs typeface="Calibri" panose="020F0502020204030204" pitchFamily="34" charset="0"/>
              </a:rPr>
              <a:t>Atmospheric Measurement Facility (AMF</a:t>
            </a:r>
            <a:r>
              <a:rPr lang="en-GB" sz="1200" dirty="0" smtClean="0">
                <a:latin typeface="Calibri" panose="020F0502020204030204" pitchFamily="34" charset="0"/>
                <a:cs typeface="Calibri" panose="020F0502020204030204" pitchFamily="34" charset="0"/>
              </a:rPr>
              <a:t>)</a:t>
            </a:r>
          </a:p>
          <a:p>
            <a:pPr lvl="0"/>
            <a:r>
              <a:rPr lang="en-US" sz="1200" dirty="0">
                <a:latin typeface="Calibri" panose="020F0502020204030204" pitchFamily="34" charset="0"/>
                <a:cs typeface="Calibri" panose="020F0502020204030204" pitchFamily="34" charset="0"/>
              </a:rPr>
              <a:t>Facility for Airborne Atmospheric Measurements (FAAM</a:t>
            </a:r>
            <a:r>
              <a:rPr lang="en-US" sz="1200" dirty="0" smtClean="0">
                <a:latin typeface="Calibri" panose="020F0502020204030204" pitchFamily="34" charset="0"/>
                <a:cs typeface="Calibri" panose="020F0502020204030204" pitchFamily="34" charset="0"/>
              </a:rPr>
              <a:t>)</a:t>
            </a:r>
          </a:p>
          <a:p>
            <a:pPr lvl="0"/>
            <a:r>
              <a:rPr lang="en-US" sz="1200" dirty="0">
                <a:latin typeface="Calibri" panose="020F0502020204030204" pitchFamily="34" charset="0"/>
                <a:cs typeface="Calibri" panose="020F0502020204030204" pitchFamily="34" charset="0"/>
              </a:rPr>
              <a:t>NERC Facility for Atmospheric Radar Research (NFARR</a:t>
            </a:r>
            <a:r>
              <a:rPr lang="en-US" sz="1200" dirty="0" smtClean="0">
                <a:latin typeface="Calibri" panose="020F0502020204030204" pitchFamily="34" charset="0"/>
                <a:cs typeface="Calibri" panose="020F0502020204030204" pitchFamily="34" charset="0"/>
              </a:rPr>
              <a:t>)</a:t>
            </a:r>
          </a:p>
          <a:p>
            <a:pPr lvl="0"/>
            <a:r>
              <a:rPr lang="en-GB" sz="1200" dirty="0">
                <a:latin typeface="Calibri" panose="020F0502020204030204" pitchFamily="34" charset="0"/>
                <a:cs typeface="Calibri" panose="020F0502020204030204" pitchFamily="34" charset="0"/>
              </a:rPr>
              <a:t>Computational Modelling Services (CMS</a:t>
            </a:r>
            <a:r>
              <a:rPr lang="en-GB" sz="1200" dirty="0" smtClean="0">
                <a:latin typeface="Calibri" panose="020F0502020204030204" pitchFamily="34" charset="0"/>
                <a:cs typeface="Calibri" panose="020F0502020204030204" pitchFamily="34" charset="0"/>
              </a:rPr>
              <a:t>)</a:t>
            </a:r>
          </a:p>
          <a:p>
            <a:pPr lvl="0"/>
            <a:r>
              <a:rPr lang="en-GB" sz="1200" dirty="0">
                <a:latin typeface="Calibri" panose="020F0502020204030204" pitchFamily="34" charset="0"/>
                <a:cs typeface="Calibri" panose="020F0502020204030204" pitchFamily="34" charset="0"/>
              </a:rPr>
              <a:t>Centre for Environmental Data Analysis (CEDA</a:t>
            </a:r>
            <a:r>
              <a:rPr lang="en-GB" sz="1200" dirty="0" smtClean="0">
                <a:latin typeface="Calibri" panose="020F0502020204030204" pitchFamily="34" charset="0"/>
                <a:cs typeface="Calibri" panose="020F0502020204030204" pitchFamily="34" charset="0"/>
              </a:rPr>
              <a:t>)</a:t>
            </a:r>
          </a:p>
          <a:p>
            <a:pPr lvl="0"/>
            <a:endParaRPr lang="en-GB" sz="1200" dirty="0" smtClean="0">
              <a:solidFill>
                <a:schemeClr val="dk1"/>
              </a:solidFill>
              <a:latin typeface="Calibri" panose="020F0502020204030204" pitchFamily="34" charset="0"/>
              <a:ea typeface="Calibri"/>
              <a:cs typeface="Calibri" panose="020F0502020204030204" pitchFamily="34" charset="0"/>
              <a:sym typeface="Calibri"/>
            </a:endParaRPr>
          </a:p>
          <a:p>
            <a:pPr marL="0" marR="0" lvl="0" indent="0" algn="ctr" rtl="0">
              <a:spcBef>
                <a:spcPts val="0"/>
              </a:spcBef>
              <a:spcAft>
                <a:spcPts val="0"/>
              </a:spcAft>
              <a:buNone/>
            </a:pPr>
            <a:r>
              <a:rPr lang="en-GB" sz="2000" b="1" dirty="0" smtClean="0">
                <a:solidFill>
                  <a:srgbClr val="FF0000"/>
                </a:solidFill>
                <a:latin typeface="Calibri" panose="020F0502020204030204" pitchFamily="34" charset="0"/>
                <a:ea typeface="Calibri"/>
                <a:cs typeface="Calibri" panose="020F0502020204030204" pitchFamily="34" charset="0"/>
                <a:sym typeface="Calibri"/>
              </a:rPr>
              <a:t>“National</a:t>
            </a:r>
            <a:r>
              <a:rPr lang="en-GB" sz="2000" dirty="0">
                <a:solidFill>
                  <a:srgbClr val="FF0000"/>
                </a:solidFill>
                <a:latin typeface="Calibri" panose="020F0502020204030204" pitchFamily="34" charset="0"/>
                <a:ea typeface="Calibri"/>
                <a:cs typeface="Calibri" panose="020F0502020204030204" pitchFamily="34" charset="0"/>
              </a:rPr>
              <a:t> </a:t>
            </a:r>
            <a:r>
              <a:rPr lang="en-GB" sz="2000" b="1" dirty="0" smtClean="0">
                <a:solidFill>
                  <a:srgbClr val="FF0000"/>
                </a:solidFill>
                <a:latin typeface="Calibri" panose="020F0502020204030204" pitchFamily="34" charset="0"/>
                <a:ea typeface="Calibri"/>
                <a:cs typeface="Calibri" panose="020F0502020204030204" pitchFamily="34" charset="0"/>
                <a:sym typeface="Calibri"/>
              </a:rPr>
              <a:t>capability</a:t>
            </a:r>
            <a:r>
              <a:rPr lang="en-GB" sz="2000" b="1" dirty="0">
                <a:solidFill>
                  <a:srgbClr val="FF0000"/>
                </a:solidFill>
                <a:latin typeface="Calibri" panose="020F0502020204030204" pitchFamily="34" charset="0"/>
                <a:ea typeface="Calibri"/>
                <a:cs typeface="Calibri" panose="020F0502020204030204" pitchFamily="34" charset="0"/>
                <a:sym typeface="Calibri"/>
              </a:rPr>
              <a:t>”</a:t>
            </a:r>
            <a:endParaRPr sz="2000" dirty="0">
              <a:solidFill>
                <a:srgbClr val="FF0000"/>
              </a:solidFill>
              <a:latin typeface="Calibri" panose="020F0502020204030204" pitchFamily="34" charset="0"/>
              <a:cs typeface="Calibri" panose="020F0502020204030204" pitchFamily="34" charset="0"/>
            </a:endParaRPr>
          </a:p>
        </p:txBody>
      </p:sp>
      <p:sp>
        <p:nvSpPr>
          <p:cNvPr id="181" name="Google Shape;181;p28"/>
          <p:cNvSpPr/>
          <p:nvPr/>
        </p:nvSpPr>
        <p:spPr>
          <a:xfrm>
            <a:off x="464716" y="2452351"/>
            <a:ext cx="2211290" cy="45719"/>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199" y="124929"/>
            <a:ext cx="3129657" cy="174277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122" y="4285626"/>
            <a:ext cx="2840304" cy="190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3724" y="4120780"/>
            <a:ext cx="1401320" cy="2250951"/>
          </a:xfrm>
          <a:prstGeom prst="rect">
            <a:avLst/>
          </a:prstGeom>
        </p:spPr>
      </p:pic>
      <p:grpSp>
        <p:nvGrpSpPr>
          <p:cNvPr id="15" name="Group 14"/>
          <p:cNvGrpSpPr/>
          <p:nvPr/>
        </p:nvGrpSpPr>
        <p:grpSpPr>
          <a:xfrm>
            <a:off x="15856" y="254594"/>
            <a:ext cx="2599419" cy="2648573"/>
            <a:chOff x="588088" y="373466"/>
            <a:chExt cx="2599419" cy="2648573"/>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089" y="373466"/>
              <a:ext cx="2599418" cy="1750313"/>
            </a:xfrm>
            <a:prstGeom prst="rect">
              <a:avLst/>
            </a:prstGeom>
          </p:spPr>
        </p:pic>
        <p:sp>
          <p:nvSpPr>
            <p:cNvPr id="11" name="TextBox 10"/>
            <p:cNvSpPr txBox="1"/>
            <p:nvPr/>
          </p:nvSpPr>
          <p:spPr>
            <a:xfrm>
              <a:off x="588088" y="2129487"/>
              <a:ext cx="2599419" cy="892552"/>
            </a:xfrm>
            <a:prstGeom prst="rect">
              <a:avLst/>
            </a:prstGeom>
            <a:solidFill>
              <a:schemeClr val="accent6">
                <a:lumMod val="20000"/>
                <a:lumOff val="80000"/>
              </a:schemeClr>
            </a:solidFill>
            <a:ln w="19050">
              <a:solidFill>
                <a:srgbClr val="00FF99"/>
              </a:solidFill>
            </a:ln>
          </p:spPr>
          <p:txBody>
            <a:bodyPr wrap="square" rtlCol="0">
              <a:spAutoFit/>
            </a:bodyPr>
            <a:lstStyle/>
            <a:p>
              <a:r>
                <a:rPr lang="en-GB" sz="1600" b="1" dirty="0" smtClean="0">
                  <a:latin typeface="Calibri" panose="020F0502020204030204" pitchFamily="34" charset="0"/>
                  <a:cs typeface="Calibri" panose="020F0502020204030204" pitchFamily="34" charset="0"/>
                </a:rPr>
                <a:t>Long term global change:</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Climate projections</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Composition changes</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Cloud and aerosol feedbacks</a:t>
              </a:r>
              <a:endParaRPr lang="en-GB" sz="1200" dirty="0">
                <a:latin typeface="Calibri" panose="020F0502020204030204" pitchFamily="34" charset="0"/>
                <a:cs typeface="Calibri" panose="020F0502020204030204" pitchFamily="34" charset="0"/>
              </a:endParaRPr>
            </a:p>
          </p:txBody>
        </p:sp>
      </p:grpSp>
      <p:grpSp>
        <p:nvGrpSpPr>
          <p:cNvPr id="16" name="Group 15"/>
          <p:cNvGrpSpPr/>
          <p:nvPr/>
        </p:nvGrpSpPr>
        <p:grpSpPr>
          <a:xfrm>
            <a:off x="3278890" y="75463"/>
            <a:ext cx="2417505" cy="2946996"/>
            <a:chOff x="3416050" y="75463"/>
            <a:chExt cx="2417505" cy="2946996"/>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7799" y="75463"/>
              <a:ext cx="1394009" cy="1859873"/>
            </a:xfrm>
            <a:prstGeom prst="rect">
              <a:avLst/>
            </a:prstGeom>
          </p:spPr>
        </p:pic>
        <p:sp>
          <p:nvSpPr>
            <p:cNvPr id="12" name="TextBox 11"/>
            <p:cNvSpPr txBox="1"/>
            <p:nvPr/>
          </p:nvSpPr>
          <p:spPr>
            <a:xfrm>
              <a:off x="3416050" y="1945241"/>
              <a:ext cx="2417505" cy="1077218"/>
            </a:xfrm>
            <a:prstGeom prst="rect">
              <a:avLst/>
            </a:prstGeom>
            <a:solidFill>
              <a:schemeClr val="accent6">
                <a:lumMod val="20000"/>
                <a:lumOff val="80000"/>
              </a:schemeClr>
            </a:solidFill>
            <a:ln w="19050">
              <a:solidFill>
                <a:srgbClr val="00FF99"/>
              </a:solidFill>
            </a:ln>
          </p:spPr>
          <p:txBody>
            <a:bodyPr wrap="square" rtlCol="0">
              <a:spAutoFit/>
            </a:bodyPr>
            <a:lstStyle/>
            <a:p>
              <a:r>
                <a:rPr lang="en-GB" sz="1600" b="1" dirty="0" smtClean="0">
                  <a:latin typeface="Calibri" panose="020F0502020204030204" pitchFamily="34" charset="0"/>
                  <a:cs typeface="Calibri" panose="020F0502020204030204" pitchFamily="34" charset="0"/>
                </a:rPr>
                <a:t>Air Pollution:</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Emissions</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Urban scale pollution</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Health effects</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Interaction and feedbacks</a:t>
              </a:r>
            </a:p>
          </p:txBody>
        </p:sp>
      </p:grpSp>
      <p:sp>
        <p:nvSpPr>
          <p:cNvPr id="28" name="TextBox 27"/>
          <p:cNvSpPr txBox="1"/>
          <p:nvPr/>
        </p:nvSpPr>
        <p:spPr>
          <a:xfrm>
            <a:off x="6005199" y="1873132"/>
            <a:ext cx="3138801" cy="1077218"/>
          </a:xfrm>
          <a:prstGeom prst="rect">
            <a:avLst/>
          </a:prstGeom>
          <a:solidFill>
            <a:schemeClr val="accent6">
              <a:lumMod val="20000"/>
              <a:lumOff val="80000"/>
            </a:schemeClr>
          </a:solidFill>
          <a:ln w="19050">
            <a:solidFill>
              <a:srgbClr val="00FF99"/>
            </a:solidFill>
          </a:ln>
        </p:spPr>
        <p:txBody>
          <a:bodyPr wrap="square" rtlCol="0">
            <a:spAutoFit/>
          </a:bodyPr>
          <a:lstStyle/>
          <a:p>
            <a:r>
              <a:rPr lang="en-GB" sz="1600" b="1" dirty="0" smtClean="0">
                <a:latin typeface="Calibri" panose="020F0502020204030204" pitchFamily="34" charset="0"/>
                <a:cs typeface="Calibri" panose="020F0502020204030204" pitchFamily="34" charset="0"/>
              </a:rPr>
              <a:t>Climate and High Impact Weather:</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Convective storms</a:t>
            </a:r>
            <a:endParaRPr lang="en-GB" sz="12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Cyclonic </a:t>
            </a:r>
            <a:r>
              <a:rPr lang="en-GB" sz="1200" dirty="0" smtClean="0">
                <a:latin typeface="Calibri" panose="020F0502020204030204" pitchFamily="34" charset="0"/>
                <a:cs typeface="Calibri" panose="020F0502020204030204" pitchFamily="34" charset="0"/>
              </a:rPr>
              <a:t>storms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Cold spells, heatwaves, and </a:t>
            </a:r>
            <a:r>
              <a:rPr lang="en-US" sz="1200" dirty="0" smtClean="0">
                <a:latin typeface="Calibri" panose="020F0502020204030204" pitchFamily="34" charset="0"/>
                <a:cs typeface="Calibri" panose="020F0502020204030204" pitchFamily="34" charset="0"/>
              </a:rPr>
              <a:t>droughts</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Large-scale modes of variability</a:t>
            </a:r>
            <a:endParaRPr lang="en-GB" sz="1200" dirty="0" smtClean="0">
              <a:latin typeface="Calibri" panose="020F0502020204030204" pitchFamily="34" charset="0"/>
              <a:cs typeface="Calibri" panose="020F0502020204030204" pitchFamily="34" charset="0"/>
            </a:endParaRPr>
          </a:p>
        </p:txBody>
      </p:sp>
      <p:pic>
        <p:nvPicPr>
          <p:cNvPr id="30" name="Google Shape;175;p28"/>
          <p:cNvPicPr preferRelativeResize="0">
            <a:picLocks noChangeAspect="1"/>
          </p:cNvPicPr>
          <p:nvPr/>
        </p:nvPicPr>
        <p:blipFill rotWithShape="1">
          <a:blip r:embed="rId8">
            <a:alphaModFix/>
          </a:blip>
          <a:srcRect/>
          <a:stretch/>
        </p:blipFill>
        <p:spPr>
          <a:xfrm>
            <a:off x="2970085" y="3128719"/>
            <a:ext cx="3035114" cy="843088"/>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91" name="Google Shape;191;p29"/>
          <p:cNvPicPr preferRelativeResize="0"/>
          <p:nvPr/>
        </p:nvPicPr>
        <p:blipFill rotWithShape="1">
          <a:blip r:embed="rId3">
            <a:alphaModFix/>
          </a:blip>
          <a:srcRect/>
          <a:stretch/>
        </p:blipFill>
        <p:spPr>
          <a:xfrm>
            <a:off x="3282696" y="113417"/>
            <a:ext cx="2612880" cy="736975"/>
          </a:xfrm>
          <a:prstGeom prst="rect">
            <a:avLst/>
          </a:prstGeom>
          <a:noFill/>
          <a:ln>
            <a:noFill/>
          </a:ln>
        </p:spPr>
      </p:pic>
      <p:pic>
        <p:nvPicPr>
          <p:cNvPr id="194" name="Google Shape;194;p29"/>
          <p:cNvPicPr preferRelativeResize="0"/>
          <p:nvPr/>
        </p:nvPicPr>
        <p:blipFill rotWithShape="1">
          <a:blip r:embed="rId4">
            <a:alphaModFix/>
          </a:blip>
          <a:srcRect/>
          <a:stretch/>
        </p:blipFill>
        <p:spPr>
          <a:xfrm>
            <a:off x="4708462" y="3738055"/>
            <a:ext cx="1885950" cy="1685925"/>
          </a:xfrm>
          <a:prstGeom prst="rect">
            <a:avLst/>
          </a:prstGeom>
          <a:noFill/>
          <a:ln>
            <a:noFill/>
          </a:ln>
        </p:spPr>
      </p:pic>
      <p:pic>
        <p:nvPicPr>
          <p:cNvPr id="189" name="Google Shape;189;p29"/>
          <p:cNvPicPr preferRelativeResize="0"/>
          <p:nvPr/>
        </p:nvPicPr>
        <p:blipFill rotWithShape="1">
          <a:blip r:embed="rId5">
            <a:alphaModFix/>
          </a:blip>
          <a:srcRect/>
          <a:stretch/>
        </p:blipFill>
        <p:spPr>
          <a:xfrm>
            <a:off x="377976" y="3726686"/>
            <a:ext cx="1885950" cy="1685925"/>
          </a:xfrm>
          <a:prstGeom prst="rect">
            <a:avLst/>
          </a:prstGeom>
          <a:noFill/>
          <a:ln>
            <a:noFill/>
          </a:ln>
        </p:spPr>
      </p:pic>
      <p:pic>
        <p:nvPicPr>
          <p:cNvPr id="201" name="Google Shape;201;p29"/>
          <p:cNvPicPr preferRelativeResize="0">
            <a:picLocks noChangeAspect="1"/>
          </p:cNvPicPr>
          <p:nvPr/>
        </p:nvPicPr>
        <p:blipFill rotWithShape="1">
          <a:blip r:embed="rId6">
            <a:alphaModFix/>
          </a:blip>
          <a:srcRect/>
          <a:stretch/>
        </p:blipFill>
        <p:spPr>
          <a:xfrm>
            <a:off x="960120" y="5794448"/>
            <a:ext cx="693671" cy="715124"/>
          </a:xfrm>
          <a:prstGeom prst="rect">
            <a:avLst/>
          </a:prstGeom>
          <a:noFill/>
          <a:ln>
            <a:noFill/>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5880" y="777300"/>
            <a:ext cx="2462726" cy="2201528"/>
          </a:xfrm>
          <a:prstGeom prst="rect">
            <a:avLst/>
          </a:prstGeom>
        </p:spPr>
      </p:pic>
      <p:pic>
        <p:nvPicPr>
          <p:cNvPr id="204" name="Google Shape;204;p29"/>
          <p:cNvPicPr preferRelativeResize="0">
            <a:picLocks noChangeAspect="1"/>
          </p:cNvPicPr>
          <p:nvPr/>
        </p:nvPicPr>
        <p:blipFill rotWithShape="1">
          <a:blip r:embed="rId8">
            <a:alphaModFix/>
          </a:blip>
          <a:srcRect/>
          <a:stretch/>
        </p:blipFill>
        <p:spPr>
          <a:xfrm>
            <a:off x="6915254" y="5753363"/>
            <a:ext cx="1885950" cy="475977"/>
          </a:xfrm>
          <a:prstGeom prst="rect">
            <a:avLst/>
          </a:prstGeom>
          <a:noFill/>
          <a:ln>
            <a:noFill/>
          </a:ln>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3391" y="3735830"/>
            <a:ext cx="1885950" cy="1685925"/>
          </a:xfrm>
          <a:prstGeom prst="rect">
            <a:avLst/>
          </a:prstGeom>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06110" y="3735830"/>
            <a:ext cx="1885950" cy="1685925"/>
          </a:xfrm>
          <a:prstGeom prst="rect">
            <a:avLst/>
          </a:prstGeom>
        </p:spPr>
      </p:pic>
      <p:cxnSp>
        <p:nvCxnSpPr>
          <p:cNvPr id="8" name="Straight Arrow Connector 7"/>
          <p:cNvCxnSpPr/>
          <p:nvPr/>
        </p:nvCxnSpPr>
        <p:spPr>
          <a:xfrm flipV="1">
            <a:off x="7867373" y="5485763"/>
            <a:ext cx="0" cy="249312"/>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310636" y="5458331"/>
            <a:ext cx="0" cy="249312"/>
          </a:xfrm>
          <a:prstGeom prst="straightConnector1">
            <a:avLst/>
          </a:prstGeom>
          <a:ln w="1905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4547" y="3089499"/>
            <a:ext cx="1889379" cy="646331"/>
          </a:xfrm>
          <a:prstGeom prst="rect">
            <a:avLst/>
          </a:prstGeom>
          <a:noFill/>
        </p:spPr>
        <p:txBody>
          <a:bodyPr wrap="square" rtlCol="0">
            <a:spAutoFit/>
          </a:bodyPr>
          <a:lstStyle/>
          <a:p>
            <a:pPr algn="ctr"/>
            <a:r>
              <a:rPr lang="en-GB" sz="1200" dirty="0" smtClean="0">
                <a:latin typeface="Calibri" panose="020F0502020204030204" pitchFamily="34" charset="0"/>
                <a:cs typeface="Calibri" panose="020F0502020204030204" pitchFamily="34" charset="0"/>
              </a:rPr>
              <a:t>Operates instrumented </a:t>
            </a:r>
            <a:r>
              <a:rPr lang="en-US" sz="1200" dirty="0">
                <a:latin typeface="Calibri" panose="020F0502020204030204" pitchFamily="34" charset="0"/>
                <a:cs typeface="Calibri" panose="020F0502020204030204" pitchFamily="34" charset="0"/>
              </a:rPr>
              <a:t>BAe-146 aircraft </a:t>
            </a:r>
            <a:r>
              <a:rPr lang="en-US" sz="1200" dirty="0" smtClean="0">
                <a:latin typeface="Calibri" panose="020F0502020204030204" pitchFamily="34" charset="0"/>
                <a:cs typeface="Calibri" panose="020F0502020204030204" pitchFamily="34" charset="0"/>
              </a:rPr>
              <a:t>provided </a:t>
            </a:r>
            <a:r>
              <a:rPr lang="en-US" sz="1200" dirty="0">
                <a:latin typeface="Calibri" panose="020F0502020204030204" pitchFamily="34" charset="0"/>
                <a:cs typeface="Calibri" panose="020F0502020204030204" pitchFamily="34" charset="0"/>
              </a:rPr>
              <a:t>by BAE SYSTEMS</a:t>
            </a:r>
            <a:endParaRPr lang="en-GB" sz="1200" dirty="0">
              <a:latin typeface="Calibri" panose="020F0502020204030204" pitchFamily="34" charset="0"/>
              <a:cs typeface="Calibri" panose="020F0502020204030204" pitchFamily="34" charset="0"/>
            </a:endParaRPr>
          </a:p>
        </p:txBody>
      </p:sp>
      <p:sp>
        <p:nvSpPr>
          <p:cNvPr id="13" name="TextBox 12"/>
          <p:cNvSpPr txBox="1"/>
          <p:nvPr/>
        </p:nvSpPr>
        <p:spPr>
          <a:xfrm>
            <a:off x="2573391" y="2986022"/>
            <a:ext cx="1861449" cy="830997"/>
          </a:xfrm>
          <a:prstGeom prst="rect">
            <a:avLst/>
          </a:prstGeom>
          <a:noFill/>
        </p:spPr>
        <p:txBody>
          <a:bodyPr wrap="square" rtlCol="0">
            <a:spAutoFit/>
          </a:bodyPr>
          <a:lstStyle/>
          <a:p>
            <a:r>
              <a:rPr lang="en-GB" sz="1200" dirty="0" smtClean="0">
                <a:latin typeface="Calibri" panose="020F0502020204030204" pitchFamily="34" charset="0"/>
                <a:cs typeface="Calibri" panose="020F0502020204030204" pitchFamily="34" charset="0"/>
              </a:rPr>
              <a:t>Operates / provides ground based observatories and mobile instrumentation</a:t>
            </a:r>
            <a:endParaRPr lang="en-GB" sz="1200" dirty="0">
              <a:latin typeface="Calibri" panose="020F0502020204030204" pitchFamily="34" charset="0"/>
              <a:cs typeface="Calibri" panose="020F0502020204030204" pitchFamily="34" charset="0"/>
            </a:endParaRPr>
          </a:p>
        </p:txBody>
      </p:sp>
      <p:sp>
        <p:nvSpPr>
          <p:cNvPr id="15" name="TextBox 14"/>
          <p:cNvSpPr txBox="1"/>
          <p:nvPr/>
        </p:nvSpPr>
        <p:spPr>
          <a:xfrm>
            <a:off x="4708462" y="3098643"/>
            <a:ext cx="1885950" cy="646331"/>
          </a:xfrm>
          <a:prstGeom prst="rect">
            <a:avLst/>
          </a:prstGeom>
          <a:noFill/>
        </p:spPr>
        <p:txBody>
          <a:bodyPr wrap="square" rtlCol="0">
            <a:spAutoFit/>
          </a:bodyPr>
          <a:lstStyle/>
          <a:p>
            <a:r>
              <a:rPr lang="en-GB" sz="1200" dirty="0" smtClean="0">
                <a:latin typeface="Calibri" panose="020F0502020204030204" pitchFamily="34" charset="0"/>
                <a:cs typeface="Calibri" panose="020F0502020204030204" pitchFamily="34" charset="0"/>
              </a:rPr>
              <a:t>Provides access to Unified Model code on UK HPC facilities</a:t>
            </a:r>
            <a:endParaRPr lang="en-GB" sz="1200" dirty="0">
              <a:latin typeface="Calibri" panose="020F0502020204030204" pitchFamily="34" charset="0"/>
              <a:cs typeface="Calibri" panose="020F0502020204030204" pitchFamily="34" charset="0"/>
            </a:endParaRPr>
          </a:p>
        </p:txBody>
      </p:sp>
      <p:sp>
        <p:nvSpPr>
          <p:cNvPr id="16" name="TextBox 15"/>
          <p:cNvSpPr txBox="1"/>
          <p:nvPr/>
        </p:nvSpPr>
        <p:spPr>
          <a:xfrm>
            <a:off x="6896966" y="2915763"/>
            <a:ext cx="1885950" cy="830997"/>
          </a:xfrm>
          <a:prstGeom prst="rect">
            <a:avLst/>
          </a:prstGeom>
          <a:noFill/>
        </p:spPr>
        <p:txBody>
          <a:bodyPr wrap="square" rtlCol="0">
            <a:spAutoFit/>
          </a:bodyPr>
          <a:lstStyle/>
          <a:p>
            <a:r>
              <a:rPr lang="en-GB" sz="1200" dirty="0" smtClean="0">
                <a:latin typeface="Calibri" panose="020F0502020204030204" pitchFamily="34" charset="0"/>
                <a:cs typeface="Calibri" panose="020F0502020204030204" pitchFamily="34" charset="0"/>
              </a:rPr>
              <a:t>Data archiving and analysis services in support of UK atmospheric and EO science</a:t>
            </a:r>
            <a:endParaRPr lang="en-GB" sz="1200" dirty="0">
              <a:latin typeface="Calibri" panose="020F0502020204030204" pitchFamily="34" charset="0"/>
              <a:cs typeface="Calibri" panose="020F0502020204030204" pitchFamily="34" charset="0"/>
            </a:endParaRPr>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7005" y="5562578"/>
            <a:ext cx="1947733" cy="974439"/>
          </a:xfrm>
          <a:prstGeom prst="rect">
            <a:avLst/>
          </a:prstGeom>
        </p:spPr>
      </p:pic>
      <p:sp>
        <p:nvSpPr>
          <p:cNvPr id="40" name="TextBox 39"/>
          <p:cNvSpPr txBox="1"/>
          <p:nvPr/>
        </p:nvSpPr>
        <p:spPr>
          <a:xfrm>
            <a:off x="4185962" y="5706094"/>
            <a:ext cx="1852305" cy="646331"/>
          </a:xfrm>
          <a:prstGeom prst="rect">
            <a:avLst/>
          </a:prstGeom>
          <a:noFill/>
        </p:spPr>
        <p:txBody>
          <a:bodyPr wrap="square" rtlCol="0">
            <a:spAutoFit/>
          </a:bodyPr>
          <a:lstStyle/>
          <a:p>
            <a:r>
              <a:rPr lang="en-GB" sz="1200" dirty="0" smtClean="0">
                <a:latin typeface="Calibri" panose="020F0502020204030204" pitchFamily="34" charset="0"/>
                <a:cs typeface="Calibri" panose="020F0502020204030204" pitchFamily="34" charset="0"/>
              </a:rPr>
              <a:t>Operates Chilbolton radar and MST radar (</a:t>
            </a:r>
            <a:r>
              <a:rPr lang="en-GB" sz="1200" dirty="0">
                <a:latin typeface="Calibri" panose="020F0502020204030204" pitchFamily="34" charset="0"/>
                <a:cs typeface="Calibri" panose="020F0502020204030204" pitchFamily="34" charset="0"/>
              </a:rPr>
              <a:t>Capel </a:t>
            </a:r>
            <a:r>
              <a:rPr lang="en-GB" sz="1200" dirty="0" err="1" smtClean="0">
                <a:latin typeface="Calibri" panose="020F0502020204030204" pitchFamily="34" charset="0"/>
                <a:cs typeface="Calibri" panose="020F0502020204030204" pitchFamily="34" charset="0"/>
              </a:rPr>
              <a:t>Dewi</a:t>
            </a:r>
            <a:r>
              <a:rPr lang="en-GB" sz="1200" dirty="0" smtClean="0">
                <a:latin typeface="Calibri" panose="020F0502020204030204" pitchFamily="34" charset="0"/>
                <a:cs typeface="Calibri" panose="020F0502020204030204" pitchFamily="34" charset="0"/>
              </a:rPr>
              <a:t> near Aberystwyth)</a:t>
            </a:r>
            <a:endParaRPr lang="en-GB" sz="1200" dirty="0">
              <a:latin typeface="Calibri" panose="020F0502020204030204" pitchFamily="34" charset="0"/>
              <a:cs typeface="Calibri" panose="020F0502020204030204" pitchFamily="34" charset="0"/>
            </a:endParaRPr>
          </a:p>
        </p:txBody>
      </p:sp>
      <p:sp>
        <p:nvSpPr>
          <p:cNvPr id="18" name="Rectangle 17"/>
          <p:cNvSpPr/>
          <p:nvPr/>
        </p:nvSpPr>
        <p:spPr>
          <a:xfrm>
            <a:off x="256032" y="2931158"/>
            <a:ext cx="2130552" cy="24265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2468797" y="2938955"/>
            <a:ext cx="2130552" cy="24265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4653633" y="2938954"/>
            <a:ext cx="2130552" cy="24265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824491" y="2939129"/>
            <a:ext cx="2130552" cy="24265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2358717" y="5513195"/>
            <a:ext cx="3679550" cy="11436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p:nvPr/>
        </p:nvSpPr>
        <p:spPr>
          <a:xfrm>
            <a:off x="1331640" y="980728"/>
            <a:ext cx="24482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30"/>
          <p:cNvSpPr txBox="1"/>
          <p:nvPr/>
        </p:nvSpPr>
        <p:spPr>
          <a:xfrm>
            <a:off x="2832040" y="2492896"/>
            <a:ext cx="621497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dirty="0">
                <a:solidFill>
                  <a:schemeClr val="dk1"/>
                </a:solidFill>
                <a:latin typeface="Arial Rounded MT Bold" panose="020F0704030504030204" pitchFamily="34" charset="0"/>
                <a:ea typeface="Calibri"/>
                <a:cs typeface="Calibri"/>
                <a:sym typeface="Calibri"/>
              </a:rPr>
              <a:t>NCAS Computational Modelling Services (CMS)</a:t>
            </a:r>
            <a:endParaRPr sz="3600" b="1" dirty="0">
              <a:solidFill>
                <a:schemeClr val="dk1"/>
              </a:solidFill>
              <a:latin typeface="Arial Rounded MT Bold" panose="020F0704030504030204" pitchFamily="34" charset="0"/>
              <a:ea typeface="Calibri"/>
              <a:cs typeface="Calibri"/>
              <a:sym typeface="Calibri"/>
            </a:endParaRPr>
          </a:p>
        </p:txBody>
      </p:sp>
      <p:pic>
        <p:nvPicPr>
          <p:cNvPr id="215" name="Google Shape;215;p30"/>
          <p:cNvPicPr preferRelativeResize="0"/>
          <p:nvPr/>
        </p:nvPicPr>
        <p:blipFill rotWithShape="1">
          <a:blip r:embed="rId3">
            <a:alphaModFix/>
          </a:blip>
          <a:srcRect/>
          <a:stretch/>
        </p:blipFill>
        <p:spPr>
          <a:xfrm>
            <a:off x="885850" y="2348880"/>
            <a:ext cx="1885950" cy="168592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p:nvPr/>
        </p:nvSpPr>
        <p:spPr>
          <a:xfrm>
            <a:off x="1331640" y="980728"/>
            <a:ext cx="24482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31"/>
          <p:cNvSpPr txBox="1"/>
          <p:nvPr/>
        </p:nvSpPr>
        <p:spPr>
          <a:xfrm>
            <a:off x="400450" y="1282109"/>
            <a:ext cx="8420022" cy="4955203"/>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CMS staff undertake NCAS activities in support of computational science (particularly High Performance Computing (HPC) and numerical modelling) </a:t>
            </a:r>
            <a:endParaRPr sz="2800" dirty="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800"/>
              <a:buFont typeface="Arial"/>
              <a:buNone/>
            </a:pPr>
            <a:endParaRPr sz="8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Provide underpinning </a:t>
            </a:r>
            <a:r>
              <a:rPr lang="en-GB" sz="2800" dirty="0" smtClean="0">
                <a:solidFill>
                  <a:schemeClr val="dk1"/>
                </a:solidFill>
                <a:latin typeface="Calibri"/>
                <a:ea typeface="Calibri"/>
                <a:cs typeface="Calibri"/>
                <a:sym typeface="Calibri"/>
              </a:rPr>
              <a:t>infrastructure, such as code repositories and workflow management tools, for </a:t>
            </a:r>
            <a:r>
              <a:rPr lang="en-GB" sz="2800" dirty="0">
                <a:solidFill>
                  <a:schemeClr val="dk1"/>
                </a:solidFill>
                <a:latin typeface="Calibri"/>
                <a:ea typeface="Calibri"/>
                <a:cs typeface="Calibri"/>
                <a:sym typeface="Calibri"/>
              </a:rPr>
              <a:t>the UK academic atmospheric and polar science </a:t>
            </a:r>
            <a:r>
              <a:rPr lang="en-GB" sz="2800" dirty="0" smtClean="0">
                <a:solidFill>
                  <a:schemeClr val="dk1"/>
                </a:solidFill>
                <a:latin typeface="Calibri"/>
                <a:ea typeface="Calibri"/>
                <a:cs typeface="Calibri"/>
                <a:sym typeface="Calibri"/>
              </a:rPr>
              <a:t>communities.</a:t>
            </a:r>
            <a:endParaRPr dirty="0"/>
          </a:p>
          <a:p>
            <a:pPr marL="457200" marR="0" lvl="0" indent="-406400" algn="l" rtl="0">
              <a:spcBef>
                <a:spcPts val="0"/>
              </a:spcBef>
              <a:spcAft>
                <a:spcPts val="0"/>
              </a:spcAft>
              <a:buClr>
                <a:schemeClr val="dk1"/>
              </a:buClr>
              <a:buSzPts val="800"/>
              <a:buFont typeface="Arial"/>
              <a:buNone/>
            </a:pPr>
            <a:endParaRPr sz="8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Provide training for scientists:</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Introduction to Scientific Computing course</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Introduction to Unified Model course</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CF Python tools course</a:t>
            </a:r>
            <a:endParaRPr sz="2400" b="0" i="0" u="none" strike="noStrike" cap="none" dirty="0">
              <a:solidFill>
                <a:schemeClr val="dk1"/>
              </a:solidFill>
              <a:latin typeface="Calibri"/>
              <a:ea typeface="Calibri"/>
              <a:cs typeface="Calibri"/>
              <a:sym typeface="Calibri"/>
            </a:endParaRPr>
          </a:p>
        </p:txBody>
      </p:sp>
      <p:sp>
        <p:nvSpPr>
          <p:cNvPr id="222" name="Google Shape;222;p31"/>
          <p:cNvSpPr txBox="1"/>
          <p:nvPr/>
        </p:nvSpPr>
        <p:spPr>
          <a:xfrm>
            <a:off x="2195736" y="116632"/>
            <a:ext cx="5256584"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NCAS Computational Modelling Services (CMS)</a:t>
            </a:r>
            <a:endParaRPr sz="3200" b="1" dirty="0">
              <a:solidFill>
                <a:schemeClr val="dk1"/>
              </a:solidFill>
              <a:latin typeface="Arial Rounded MT Bold" panose="020F0704030504030204" pitchFamily="34" charset="0"/>
              <a:ea typeface="Nunito"/>
              <a:cs typeface="Nunito"/>
              <a:sym typeface="Nunito"/>
            </a:endParaRPr>
          </a:p>
        </p:txBody>
      </p:sp>
      <p:pic>
        <p:nvPicPr>
          <p:cNvPr id="223" name="Google Shape;223;p31"/>
          <p:cNvPicPr preferRelativeResize="0"/>
          <p:nvPr/>
        </p:nvPicPr>
        <p:blipFill rotWithShape="1">
          <a:blip r:embed="rId3">
            <a:alphaModFix/>
          </a:blip>
          <a:srcRect/>
          <a:stretch/>
        </p:blipFill>
        <p:spPr>
          <a:xfrm>
            <a:off x="669826" y="44624"/>
            <a:ext cx="1453902" cy="12997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p:nvPr/>
        </p:nvSpPr>
        <p:spPr>
          <a:xfrm>
            <a:off x="5652120" y="6309320"/>
            <a:ext cx="3035956" cy="379908"/>
          </a:xfrm>
          <a:prstGeom prst="rect">
            <a:avLst/>
          </a:prstGeom>
          <a:noFill/>
          <a:ln>
            <a:noFill/>
          </a:ln>
        </p:spPr>
        <p:txBody>
          <a:bodyPr spcFirstLastPara="1" wrap="square" lIns="35700" tIns="35700" rIns="35700" bIns="35700" anchor="ctr" anchorCtr="0">
            <a:noAutofit/>
          </a:bodyPr>
          <a:lstStyle/>
          <a:p>
            <a:pPr marL="0" marR="0" lvl="0" indent="0" algn="l" rtl="0">
              <a:spcBef>
                <a:spcPts val="0"/>
              </a:spcBef>
              <a:spcAft>
                <a:spcPts val="0"/>
              </a:spcAft>
              <a:buNone/>
            </a:pPr>
            <a:r>
              <a:rPr lang="en-GB" sz="2000" b="1">
                <a:solidFill>
                  <a:schemeClr val="dk1"/>
                </a:solidFill>
                <a:latin typeface="Calibri"/>
                <a:ea typeface="Calibri"/>
                <a:cs typeface="Calibri"/>
                <a:sym typeface="Calibri"/>
              </a:rPr>
              <a:t>(Trenberth et al, 2007,2009)</a:t>
            </a:r>
            <a:endParaRPr sz="2000" b="1">
              <a:solidFill>
                <a:schemeClr val="dk1"/>
              </a:solidFill>
              <a:latin typeface="Calibri"/>
              <a:ea typeface="Calibri"/>
              <a:cs typeface="Calibri"/>
              <a:sym typeface="Calibri"/>
            </a:endParaRPr>
          </a:p>
        </p:txBody>
      </p:sp>
      <p:sp>
        <p:nvSpPr>
          <p:cNvPr id="229" name="Google Shape;229;p32"/>
          <p:cNvSpPr txBox="1">
            <a:spLocks noGrp="1"/>
          </p:cNvSpPr>
          <p:nvPr>
            <p:ph type="title" idx="4294967295"/>
          </p:nvPr>
        </p:nvSpPr>
        <p:spPr>
          <a:xfrm>
            <a:off x="2738854" y="168653"/>
            <a:ext cx="4502150" cy="64611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Climate Modelling</a:t>
            </a:r>
            <a:endParaRPr sz="3200" b="1" i="0" u="none" strike="noStrike" cap="none" dirty="0">
              <a:solidFill>
                <a:schemeClr val="dk1"/>
              </a:solidFill>
              <a:latin typeface="Arial Rounded MT Bold" panose="020F0704030504030204" pitchFamily="34" charset="0"/>
              <a:ea typeface="Nunito"/>
              <a:cs typeface="Nunito"/>
              <a:sym typeface="Nunito"/>
            </a:endParaRPr>
          </a:p>
        </p:txBody>
      </p:sp>
      <p:pic>
        <p:nvPicPr>
          <p:cNvPr id="230" name="Google Shape;230;p32"/>
          <p:cNvPicPr preferRelativeResize="0"/>
          <p:nvPr/>
        </p:nvPicPr>
        <p:blipFill rotWithShape="1">
          <a:blip r:embed="rId3">
            <a:alphaModFix/>
          </a:blip>
          <a:srcRect/>
          <a:stretch/>
        </p:blipFill>
        <p:spPr>
          <a:xfrm>
            <a:off x="680387" y="908720"/>
            <a:ext cx="3817320" cy="2810310"/>
          </a:xfrm>
          <a:prstGeom prst="rect">
            <a:avLst/>
          </a:prstGeom>
          <a:noFill/>
          <a:ln>
            <a:noFill/>
          </a:ln>
        </p:spPr>
      </p:pic>
      <p:pic>
        <p:nvPicPr>
          <p:cNvPr id="231" name="Google Shape;231;p32" descr="GheatMapR2"/>
          <p:cNvPicPr preferRelativeResize="0"/>
          <p:nvPr/>
        </p:nvPicPr>
        <p:blipFill rotWithShape="1">
          <a:blip r:embed="rId4">
            <a:alphaModFix/>
          </a:blip>
          <a:srcRect/>
          <a:stretch/>
        </p:blipFill>
        <p:spPr>
          <a:xfrm>
            <a:off x="4646293" y="836712"/>
            <a:ext cx="3817321" cy="2798375"/>
          </a:xfrm>
          <a:prstGeom prst="rect">
            <a:avLst/>
          </a:prstGeom>
          <a:noFill/>
          <a:ln>
            <a:noFill/>
          </a:ln>
        </p:spPr>
      </p:pic>
      <p:pic>
        <p:nvPicPr>
          <p:cNvPr id="232" name="Google Shape;232;p32"/>
          <p:cNvPicPr preferRelativeResize="0"/>
          <p:nvPr/>
        </p:nvPicPr>
        <p:blipFill rotWithShape="1">
          <a:blip r:embed="rId5">
            <a:alphaModFix/>
          </a:blip>
          <a:srcRect/>
          <a:stretch/>
        </p:blipFill>
        <p:spPr>
          <a:xfrm>
            <a:off x="803386" y="3933056"/>
            <a:ext cx="3809672" cy="2224733"/>
          </a:xfrm>
          <a:prstGeom prst="rect">
            <a:avLst/>
          </a:prstGeom>
          <a:noFill/>
          <a:ln>
            <a:noFill/>
          </a:ln>
        </p:spPr>
      </p:pic>
      <p:pic>
        <p:nvPicPr>
          <p:cNvPr id="233" name="Google Shape;233;p32"/>
          <p:cNvPicPr preferRelativeResize="0"/>
          <p:nvPr/>
        </p:nvPicPr>
        <p:blipFill rotWithShape="1">
          <a:blip r:embed="rId6">
            <a:alphaModFix/>
          </a:blip>
          <a:srcRect/>
          <a:stretch/>
        </p:blipFill>
        <p:spPr>
          <a:xfrm>
            <a:off x="4891655" y="3861048"/>
            <a:ext cx="3568692" cy="2224733"/>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idx="4294967295"/>
          </p:nvPr>
        </p:nvSpPr>
        <p:spPr>
          <a:xfrm>
            <a:off x="358765" y="116632"/>
            <a:ext cx="8429625" cy="51326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PARALLEL Implementation</a:t>
            </a:r>
            <a:endParaRPr dirty="0">
              <a:latin typeface="Arial Rounded MT Bold" panose="020F0704030504030204" pitchFamily="34" charset="0"/>
            </a:endParaRPr>
          </a:p>
        </p:txBody>
      </p:sp>
      <p:sp>
        <p:nvSpPr>
          <p:cNvPr id="239" name="Google Shape;239;p33"/>
          <p:cNvSpPr txBox="1">
            <a:spLocks noGrp="1"/>
          </p:cNvSpPr>
          <p:nvPr>
            <p:ph type="body" idx="4294967295"/>
          </p:nvPr>
        </p:nvSpPr>
        <p:spPr>
          <a:xfrm>
            <a:off x="197781" y="776068"/>
            <a:ext cx="4281000" cy="21333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GB" sz="2000" b="1"/>
              <a:t>Regular, Static, Lat-Long Decomposition</a:t>
            </a:r>
            <a:endParaRPr/>
          </a:p>
          <a:p>
            <a:pPr marL="228600" lvl="0" indent="-228600" algn="l" rtl="0">
              <a:lnSpc>
                <a:spcPct val="90000"/>
              </a:lnSpc>
              <a:spcBef>
                <a:spcPts val="0"/>
              </a:spcBef>
              <a:spcAft>
                <a:spcPts val="0"/>
              </a:spcAft>
              <a:buClr>
                <a:schemeClr val="dk1"/>
              </a:buClr>
              <a:buSzPts val="2000"/>
              <a:buChar char="•"/>
            </a:pPr>
            <a:r>
              <a:rPr lang="en-GB" sz="2000" b="1"/>
              <a:t>Mixed mode MPI/OpenMP</a:t>
            </a:r>
            <a:endParaRPr sz="2000" b="1"/>
          </a:p>
          <a:p>
            <a:pPr marL="228600" lvl="0" indent="-228600" algn="l" rtl="0">
              <a:lnSpc>
                <a:spcPct val="90000"/>
              </a:lnSpc>
              <a:spcBef>
                <a:spcPts val="0"/>
              </a:spcBef>
              <a:spcAft>
                <a:spcPts val="0"/>
              </a:spcAft>
              <a:buClr>
                <a:schemeClr val="dk1"/>
              </a:buClr>
              <a:buSzPts val="2000"/>
              <a:buChar char="•"/>
            </a:pPr>
            <a:r>
              <a:rPr lang="en-GB" sz="2000" b="1"/>
              <a:t>Asynchronous I/O servers</a:t>
            </a:r>
            <a:endParaRPr/>
          </a:p>
          <a:p>
            <a:pPr marL="228600" lvl="0" indent="-228600" algn="l" rtl="0">
              <a:lnSpc>
                <a:spcPct val="90000"/>
              </a:lnSpc>
              <a:spcBef>
                <a:spcPts val="0"/>
              </a:spcBef>
              <a:spcAft>
                <a:spcPts val="0"/>
              </a:spcAft>
              <a:buClr>
                <a:schemeClr val="dk1"/>
              </a:buClr>
              <a:buSzPts val="2000"/>
              <a:buChar char="•"/>
            </a:pPr>
            <a:r>
              <a:rPr lang="en-GB" sz="2000" b="1"/>
              <a:t>Communications on demand for advection</a:t>
            </a:r>
            <a:endParaRPr/>
          </a:p>
          <a:p>
            <a:pPr marL="228600" lvl="0" indent="-228600" algn="l" rtl="0">
              <a:lnSpc>
                <a:spcPct val="90000"/>
              </a:lnSpc>
              <a:spcBef>
                <a:spcPts val="0"/>
              </a:spcBef>
              <a:spcAft>
                <a:spcPts val="0"/>
              </a:spcAft>
              <a:buClr>
                <a:schemeClr val="dk1"/>
              </a:buClr>
              <a:buSzPts val="2000"/>
              <a:buChar char="•"/>
            </a:pPr>
            <a:r>
              <a:rPr lang="en-GB" sz="2000" b="1"/>
              <a:t>Multiple halo sizes</a:t>
            </a:r>
            <a:endParaRPr/>
          </a:p>
        </p:txBody>
      </p:sp>
      <p:pic>
        <p:nvPicPr>
          <p:cNvPr id="240" name="Google Shape;240;p33"/>
          <p:cNvPicPr preferRelativeResize="0"/>
          <p:nvPr/>
        </p:nvPicPr>
        <p:blipFill rotWithShape="1">
          <a:blip r:embed="rId3">
            <a:alphaModFix/>
          </a:blip>
          <a:srcRect/>
          <a:stretch/>
        </p:blipFill>
        <p:spPr>
          <a:xfrm>
            <a:off x="3992474" y="980728"/>
            <a:ext cx="1227598" cy="1412446"/>
          </a:xfrm>
          <a:prstGeom prst="rect">
            <a:avLst/>
          </a:prstGeom>
          <a:noFill/>
          <a:ln>
            <a:noFill/>
          </a:ln>
        </p:spPr>
      </p:pic>
      <p:grpSp>
        <p:nvGrpSpPr>
          <p:cNvPr id="241" name="Google Shape;241;p33"/>
          <p:cNvGrpSpPr/>
          <p:nvPr/>
        </p:nvGrpSpPr>
        <p:grpSpPr>
          <a:xfrm>
            <a:off x="1441273" y="3005336"/>
            <a:ext cx="3650073" cy="3353218"/>
            <a:chOff x="-70" y="0"/>
            <a:chExt cx="5191399" cy="4769191"/>
          </a:xfrm>
        </p:grpSpPr>
        <p:pic>
          <p:nvPicPr>
            <p:cNvPr id="242" name="Google Shape;242;p33"/>
            <p:cNvPicPr preferRelativeResize="0"/>
            <p:nvPr/>
          </p:nvPicPr>
          <p:blipFill rotWithShape="1">
            <a:blip r:embed="rId4">
              <a:alphaModFix/>
            </a:blip>
            <a:srcRect l="133" t="312" r="4116" b="95"/>
            <a:stretch/>
          </p:blipFill>
          <p:spPr>
            <a:xfrm>
              <a:off x="-70" y="0"/>
              <a:ext cx="4428277" cy="4145360"/>
            </a:xfrm>
            <a:custGeom>
              <a:avLst/>
              <a:gdLst/>
              <a:ahLst/>
              <a:cxnLst/>
              <a:rect l="l" t="t" r="r" b="b"/>
              <a:pathLst>
                <a:path w="21526" h="21600" extrusionOk="0">
                  <a:moveTo>
                    <a:pt x="8022" y="0"/>
                  </a:moveTo>
                  <a:cubicBezTo>
                    <a:pt x="8065" y="336"/>
                    <a:pt x="7896" y="514"/>
                    <a:pt x="7669" y="362"/>
                  </a:cubicBezTo>
                  <a:cubicBezTo>
                    <a:pt x="7563" y="291"/>
                    <a:pt x="7517" y="297"/>
                    <a:pt x="7418" y="393"/>
                  </a:cubicBezTo>
                  <a:cubicBezTo>
                    <a:pt x="7347" y="462"/>
                    <a:pt x="7245" y="491"/>
                    <a:pt x="7169" y="465"/>
                  </a:cubicBezTo>
                  <a:cubicBezTo>
                    <a:pt x="7093" y="439"/>
                    <a:pt x="7009" y="467"/>
                    <a:pt x="6959" y="531"/>
                  </a:cubicBezTo>
                  <a:cubicBezTo>
                    <a:pt x="6913" y="591"/>
                    <a:pt x="6795" y="639"/>
                    <a:pt x="6695" y="639"/>
                  </a:cubicBezTo>
                  <a:cubicBezTo>
                    <a:pt x="6593" y="639"/>
                    <a:pt x="6494" y="686"/>
                    <a:pt x="6473" y="744"/>
                  </a:cubicBezTo>
                  <a:cubicBezTo>
                    <a:pt x="6447" y="816"/>
                    <a:pt x="6342" y="850"/>
                    <a:pt x="6151" y="850"/>
                  </a:cubicBezTo>
                  <a:cubicBezTo>
                    <a:pt x="5859" y="850"/>
                    <a:pt x="5749" y="926"/>
                    <a:pt x="5205" y="1487"/>
                  </a:cubicBezTo>
                  <a:cubicBezTo>
                    <a:pt x="5026" y="1672"/>
                    <a:pt x="4952" y="1698"/>
                    <a:pt x="4623" y="1698"/>
                  </a:cubicBezTo>
                  <a:cubicBezTo>
                    <a:pt x="4349" y="1698"/>
                    <a:pt x="4252" y="1723"/>
                    <a:pt x="4273" y="1787"/>
                  </a:cubicBezTo>
                  <a:cubicBezTo>
                    <a:pt x="4290" y="1835"/>
                    <a:pt x="4274" y="1933"/>
                    <a:pt x="4241" y="2004"/>
                  </a:cubicBezTo>
                  <a:cubicBezTo>
                    <a:pt x="4191" y="2107"/>
                    <a:pt x="4162" y="2114"/>
                    <a:pt x="4084" y="2045"/>
                  </a:cubicBezTo>
                  <a:cubicBezTo>
                    <a:pt x="4004" y="1973"/>
                    <a:pt x="3991" y="1994"/>
                    <a:pt x="4003" y="2167"/>
                  </a:cubicBezTo>
                  <a:cubicBezTo>
                    <a:pt x="4023" y="2450"/>
                    <a:pt x="3952" y="2546"/>
                    <a:pt x="3724" y="2546"/>
                  </a:cubicBezTo>
                  <a:cubicBezTo>
                    <a:pt x="3604" y="2546"/>
                    <a:pt x="3536" y="2580"/>
                    <a:pt x="3546" y="2635"/>
                  </a:cubicBezTo>
                  <a:cubicBezTo>
                    <a:pt x="3556" y="2690"/>
                    <a:pt x="3495" y="2720"/>
                    <a:pt x="3380" y="2711"/>
                  </a:cubicBezTo>
                  <a:cubicBezTo>
                    <a:pt x="3208" y="2699"/>
                    <a:pt x="3201" y="2712"/>
                    <a:pt x="3201" y="3001"/>
                  </a:cubicBezTo>
                  <a:cubicBezTo>
                    <a:pt x="3201" y="3185"/>
                    <a:pt x="3162" y="3342"/>
                    <a:pt x="3102" y="3396"/>
                  </a:cubicBezTo>
                  <a:cubicBezTo>
                    <a:pt x="3048" y="3444"/>
                    <a:pt x="3004" y="3460"/>
                    <a:pt x="3004" y="3431"/>
                  </a:cubicBezTo>
                  <a:cubicBezTo>
                    <a:pt x="3004" y="3402"/>
                    <a:pt x="2961" y="3414"/>
                    <a:pt x="2909" y="3460"/>
                  </a:cubicBezTo>
                  <a:cubicBezTo>
                    <a:pt x="2846" y="3516"/>
                    <a:pt x="2804" y="3519"/>
                    <a:pt x="2774" y="3468"/>
                  </a:cubicBezTo>
                  <a:cubicBezTo>
                    <a:pt x="2706" y="3350"/>
                    <a:pt x="2626" y="3382"/>
                    <a:pt x="2587" y="3542"/>
                  </a:cubicBezTo>
                  <a:cubicBezTo>
                    <a:pt x="2567" y="3624"/>
                    <a:pt x="2520" y="3669"/>
                    <a:pt x="2481" y="3644"/>
                  </a:cubicBezTo>
                  <a:cubicBezTo>
                    <a:pt x="2434" y="3613"/>
                    <a:pt x="2408" y="3742"/>
                    <a:pt x="2408" y="4030"/>
                  </a:cubicBezTo>
                  <a:cubicBezTo>
                    <a:pt x="2408" y="4538"/>
                    <a:pt x="2343" y="4703"/>
                    <a:pt x="2115" y="4765"/>
                  </a:cubicBezTo>
                  <a:cubicBezTo>
                    <a:pt x="2023" y="4789"/>
                    <a:pt x="1949" y="4857"/>
                    <a:pt x="1949" y="4916"/>
                  </a:cubicBezTo>
                  <a:cubicBezTo>
                    <a:pt x="1949" y="4974"/>
                    <a:pt x="1873" y="5051"/>
                    <a:pt x="1785" y="5087"/>
                  </a:cubicBezTo>
                  <a:cubicBezTo>
                    <a:pt x="1643" y="5145"/>
                    <a:pt x="1623" y="5204"/>
                    <a:pt x="1605" y="5561"/>
                  </a:cubicBezTo>
                  <a:cubicBezTo>
                    <a:pt x="1587" y="5925"/>
                    <a:pt x="1567" y="5972"/>
                    <a:pt x="1424" y="6007"/>
                  </a:cubicBezTo>
                  <a:cubicBezTo>
                    <a:pt x="1334" y="6030"/>
                    <a:pt x="1256" y="6106"/>
                    <a:pt x="1244" y="6185"/>
                  </a:cubicBezTo>
                  <a:cubicBezTo>
                    <a:pt x="1233" y="6262"/>
                    <a:pt x="1197" y="6536"/>
                    <a:pt x="1165" y="6793"/>
                  </a:cubicBezTo>
                  <a:cubicBezTo>
                    <a:pt x="1104" y="7297"/>
                    <a:pt x="1050" y="7447"/>
                    <a:pt x="953" y="7383"/>
                  </a:cubicBezTo>
                  <a:cubicBezTo>
                    <a:pt x="919" y="7360"/>
                    <a:pt x="802" y="7446"/>
                    <a:pt x="691" y="7575"/>
                  </a:cubicBezTo>
                  <a:cubicBezTo>
                    <a:pt x="518" y="7774"/>
                    <a:pt x="493" y="7849"/>
                    <a:pt x="525" y="8071"/>
                  </a:cubicBezTo>
                  <a:cubicBezTo>
                    <a:pt x="545" y="8215"/>
                    <a:pt x="536" y="8349"/>
                    <a:pt x="502" y="8371"/>
                  </a:cubicBezTo>
                  <a:cubicBezTo>
                    <a:pt x="466" y="8395"/>
                    <a:pt x="480" y="8492"/>
                    <a:pt x="534" y="8605"/>
                  </a:cubicBezTo>
                  <a:cubicBezTo>
                    <a:pt x="645" y="8832"/>
                    <a:pt x="656" y="9058"/>
                    <a:pt x="561" y="9159"/>
                  </a:cubicBezTo>
                  <a:cubicBezTo>
                    <a:pt x="525" y="9199"/>
                    <a:pt x="485" y="9444"/>
                    <a:pt x="473" y="9705"/>
                  </a:cubicBezTo>
                  <a:cubicBezTo>
                    <a:pt x="460" y="9966"/>
                    <a:pt x="437" y="10194"/>
                    <a:pt x="419" y="10214"/>
                  </a:cubicBezTo>
                  <a:cubicBezTo>
                    <a:pt x="342" y="10296"/>
                    <a:pt x="451" y="10602"/>
                    <a:pt x="552" y="10584"/>
                  </a:cubicBezTo>
                  <a:cubicBezTo>
                    <a:pt x="702" y="10557"/>
                    <a:pt x="731" y="10803"/>
                    <a:pt x="585" y="10859"/>
                  </a:cubicBezTo>
                  <a:cubicBezTo>
                    <a:pt x="336" y="10954"/>
                    <a:pt x="305" y="11018"/>
                    <a:pt x="409" y="11242"/>
                  </a:cubicBezTo>
                  <a:cubicBezTo>
                    <a:pt x="463" y="11358"/>
                    <a:pt x="491" y="11502"/>
                    <a:pt x="469" y="11564"/>
                  </a:cubicBezTo>
                  <a:cubicBezTo>
                    <a:pt x="447" y="11626"/>
                    <a:pt x="470" y="11713"/>
                    <a:pt x="521" y="11756"/>
                  </a:cubicBezTo>
                  <a:cubicBezTo>
                    <a:pt x="634" y="11853"/>
                    <a:pt x="714" y="12952"/>
                    <a:pt x="615" y="13057"/>
                  </a:cubicBezTo>
                  <a:cubicBezTo>
                    <a:pt x="572" y="13103"/>
                    <a:pt x="576" y="13178"/>
                    <a:pt x="625" y="13276"/>
                  </a:cubicBezTo>
                  <a:cubicBezTo>
                    <a:pt x="666" y="13358"/>
                    <a:pt x="675" y="13426"/>
                    <a:pt x="646" y="13427"/>
                  </a:cubicBezTo>
                  <a:cubicBezTo>
                    <a:pt x="618" y="13429"/>
                    <a:pt x="648" y="13462"/>
                    <a:pt x="712" y="13502"/>
                  </a:cubicBezTo>
                  <a:cubicBezTo>
                    <a:pt x="807" y="13561"/>
                    <a:pt x="828" y="13676"/>
                    <a:pt x="828" y="14166"/>
                  </a:cubicBezTo>
                  <a:cubicBezTo>
                    <a:pt x="828" y="14726"/>
                    <a:pt x="834" y="14761"/>
                    <a:pt x="974" y="14782"/>
                  </a:cubicBezTo>
                  <a:cubicBezTo>
                    <a:pt x="1168" y="14811"/>
                    <a:pt x="1167" y="14936"/>
                    <a:pt x="972" y="14966"/>
                  </a:cubicBezTo>
                  <a:cubicBezTo>
                    <a:pt x="759" y="14998"/>
                    <a:pt x="812" y="15203"/>
                    <a:pt x="1051" y="15272"/>
                  </a:cubicBezTo>
                  <a:cubicBezTo>
                    <a:pt x="1163" y="15304"/>
                    <a:pt x="1297" y="15296"/>
                    <a:pt x="1372" y="15253"/>
                  </a:cubicBezTo>
                  <a:cubicBezTo>
                    <a:pt x="1558" y="15146"/>
                    <a:pt x="1608" y="15243"/>
                    <a:pt x="1624" y="15739"/>
                  </a:cubicBezTo>
                  <a:cubicBezTo>
                    <a:pt x="1633" y="15982"/>
                    <a:pt x="1663" y="16180"/>
                    <a:pt x="1692" y="16180"/>
                  </a:cubicBezTo>
                  <a:cubicBezTo>
                    <a:pt x="1721" y="16180"/>
                    <a:pt x="1791" y="16290"/>
                    <a:pt x="1850" y="16424"/>
                  </a:cubicBezTo>
                  <a:cubicBezTo>
                    <a:pt x="1935" y="16615"/>
                    <a:pt x="2005" y="16672"/>
                    <a:pt x="2169" y="16689"/>
                  </a:cubicBezTo>
                  <a:lnTo>
                    <a:pt x="2375" y="16711"/>
                  </a:lnTo>
                  <a:lnTo>
                    <a:pt x="2396" y="17290"/>
                  </a:lnTo>
                  <a:lnTo>
                    <a:pt x="2415" y="17869"/>
                  </a:lnTo>
                  <a:lnTo>
                    <a:pt x="2821" y="17890"/>
                  </a:lnTo>
                  <a:lnTo>
                    <a:pt x="3228" y="17913"/>
                  </a:lnTo>
                  <a:lnTo>
                    <a:pt x="3232" y="18300"/>
                  </a:lnTo>
                  <a:lnTo>
                    <a:pt x="3233" y="18688"/>
                  </a:lnTo>
                  <a:lnTo>
                    <a:pt x="3529" y="18705"/>
                  </a:lnTo>
                  <a:cubicBezTo>
                    <a:pt x="3976" y="18731"/>
                    <a:pt x="3992" y="18747"/>
                    <a:pt x="3992" y="19180"/>
                  </a:cubicBezTo>
                  <a:lnTo>
                    <a:pt x="3992" y="19571"/>
                  </a:lnTo>
                  <a:lnTo>
                    <a:pt x="4391" y="19571"/>
                  </a:lnTo>
                  <a:cubicBezTo>
                    <a:pt x="4781" y="19571"/>
                    <a:pt x="4800" y="19579"/>
                    <a:pt x="5149" y="19933"/>
                  </a:cubicBezTo>
                  <a:cubicBezTo>
                    <a:pt x="5346" y="20132"/>
                    <a:pt x="5490" y="20323"/>
                    <a:pt x="5471" y="20355"/>
                  </a:cubicBezTo>
                  <a:cubicBezTo>
                    <a:pt x="5453" y="20387"/>
                    <a:pt x="5653" y="20422"/>
                    <a:pt x="5917" y="20434"/>
                  </a:cubicBezTo>
                  <a:cubicBezTo>
                    <a:pt x="6358" y="20453"/>
                    <a:pt x="6399" y="20468"/>
                    <a:pt x="6419" y="20614"/>
                  </a:cubicBezTo>
                  <a:cubicBezTo>
                    <a:pt x="6433" y="20722"/>
                    <a:pt x="6485" y="20773"/>
                    <a:pt x="6583" y="20775"/>
                  </a:cubicBezTo>
                  <a:cubicBezTo>
                    <a:pt x="7049" y="20784"/>
                    <a:pt x="7908" y="20853"/>
                    <a:pt x="7956" y="20884"/>
                  </a:cubicBezTo>
                  <a:cubicBezTo>
                    <a:pt x="7987" y="20905"/>
                    <a:pt x="8012" y="21001"/>
                    <a:pt x="8012" y="21095"/>
                  </a:cubicBezTo>
                  <a:cubicBezTo>
                    <a:pt x="8012" y="21231"/>
                    <a:pt x="8048" y="21267"/>
                    <a:pt x="8174" y="21267"/>
                  </a:cubicBezTo>
                  <a:cubicBezTo>
                    <a:pt x="8263" y="21267"/>
                    <a:pt x="8353" y="21299"/>
                    <a:pt x="8375" y="21337"/>
                  </a:cubicBezTo>
                  <a:cubicBezTo>
                    <a:pt x="8397" y="21376"/>
                    <a:pt x="8668" y="21408"/>
                    <a:pt x="8975" y="21408"/>
                  </a:cubicBezTo>
                  <a:cubicBezTo>
                    <a:pt x="9411" y="21408"/>
                    <a:pt x="9542" y="21433"/>
                    <a:pt x="9571" y="21515"/>
                  </a:cubicBezTo>
                  <a:cubicBezTo>
                    <a:pt x="9587" y="21561"/>
                    <a:pt x="9800" y="21585"/>
                    <a:pt x="10665" y="21600"/>
                  </a:cubicBezTo>
                  <a:cubicBezTo>
                    <a:pt x="11461" y="21585"/>
                    <a:pt x="11670" y="21561"/>
                    <a:pt x="11705" y="21515"/>
                  </a:cubicBezTo>
                  <a:cubicBezTo>
                    <a:pt x="11751" y="21456"/>
                    <a:pt x="11896" y="21408"/>
                    <a:pt x="12031" y="21408"/>
                  </a:cubicBezTo>
                  <a:cubicBezTo>
                    <a:pt x="12164" y="21408"/>
                    <a:pt x="12305" y="21373"/>
                    <a:pt x="12345" y="21329"/>
                  </a:cubicBezTo>
                  <a:cubicBezTo>
                    <a:pt x="12432" y="21237"/>
                    <a:pt x="13355" y="21218"/>
                    <a:pt x="13491" y="21306"/>
                  </a:cubicBezTo>
                  <a:cubicBezTo>
                    <a:pt x="13564" y="21353"/>
                    <a:pt x="13569" y="21343"/>
                    <a:pt x="13511" y="21263"/>
                  </a:cubicBezTo>
                  <a:cubicBezTo>
                    <a:pt x="13456" y="21188"/>
                    <a:pt x="13456" y="21098"/>
                    <a:pt x="13515" y="20918"/>
                  </a:cubicBezTo>
                  <a:cubicBezTo>
                    <a:pt x="13592" y="20677"/>
                    <a:pt x="13600" y="20673"/>
                    <a:pt x="13985" y="20669"/>
                  </a:cubicBezTo>
                  <a:cubicBezTo>
                    <a:pt x="14367" y="20666"/>
                    <a:pt x="14375" y="20672"/>
                    <a:pt x="14396" y="20868"/>
                  </a:cubicBezTo>
                  <a:cubicBezTo>
                    <a:pt x="14416" y="21052"/>
                    <a:pt x="14424" y="21057"/>
                    <a:pt x="14504" y="20940"/>
                  </a:cubicBezTo>
                  <a:cubicBezTo>
                    <a:pt x="14574" y="20838"/>
                    <a:pt x="14611" y="20829"/>
                    <a:pt x="14689" y="20899"/>
                  </a:cubicBezTo>
                  <a:cubicBezTo>
                    <a:pt x="14767" y="20968"/>
                    <a:pt x="14803" y="20964"/>
                    <a:pt x="14869" y="20878"/>
                  </a:cubicBezTo>
                  <a:cubicBezTo>
                    <a:pt x="14914" y="20820"/>
                    <a:pt x="14931" y="20773"/>
                    <a:pt x="14907" y="20773"/>
                  </a:cubicBezTo>
                  <a:cubicBezTo>
                    <a:pt x="14884" y="20773"/>
                    <a:pt x="14897" y="20709"/>
                    <a:pt x="14936" y="20630"/>
                  </a:cubicBezTo>
                  <a:cubicBezTo>
                    <a:pt x="14976" y="20551"/>
                    <a:pt x="15037" y="20506"/>
                    <a:pt x="15071" y="20529"/>
                  </a:cubicBezTo>
                  <a:cubicBezTo>
                    <a:pt x="15106" y="20552"/>
                    <a:pt x="15133" y="20490"/>
                    <a:pt x="15133" y="20392"/>
                  </a:cubicBezTo>
                  <a:cubicBezTo>
                    <a:pt x="15133" y="20260"/>
                    <a:pt x="15191" y="20185"/>
                    <a:pt x="15361" y="20099"/>
                  </a:cubicBezTo>
                  <a:cubicBezTo>
                    <a:pt x="15523" y="20016"/>
                    <a:pt x="15593" y="19929"/>
                    <a:pt x="15608" y="19795"/>
                  </a:cubicBezTo>
                  <a:cubicBezTo>
                    <a:pt x="15627" y="19614"/>
                    <a:pt x="15648" y="19605"/>
                    <a:pt x="16148" y="19557"/>
                  </a:cubicBezTo>
                  <a:cubicBezTo>
                    <a:pt x="16434" y="19529"/>
                    <a:pt x="16685" y="19488"/>
                    <a:pt x="16706" y="19466"/>
                  </a:cubicBezTo>
                  <a:cubicBezTo>
                    <a:pt x="16726" y="19443"/>
                    <a:pt x="16759" y="19274"/>
                    <a:pt x="16779" y="19092"/>
                  </a:cubicBezTo>
                  <a:cubicBezTo>
                    <a:pt x="16811" y="18792"/>
                    <a:pt x="16833" y="18758"/>
                    <a:pt x="16997" y="18738"/>
                  </a:cubicBezTo>
                  <a:cubicBezTo>
                    <a:pt x="17112" y="18724"/>
                    <a:pt x="17191" y="18752"/>
                    <a:pt x="17215" y="18819"/>
                  </a:cubicBezTo>
                  <a:cubicBezTo>
                    <a:pt x="17246" y="18906"/>
                    <a:pt x="17275" y="18901"/>
                    <a:pt x="17385" y="18783"/>
                  </a:cubicBezTo>
                  <a:cubicBezTo>
                    <a:pt x="17478" y="18684"/>
                    <a:pt x="17511" y="18566"/>
                    <a:pt x="17498" y="18380"/>
                  </a:cubicBezTo>
                  <a:cubicBezTo>
                    <a:pt x="17489" y="18236"/>
                    <a:pt x="17501" y="18084"/>
                    <a:pt x="17525" y="18041"/>
                  </a:cubicBezTo>
                  <a:cubicBezTo>
                    <a:pt x="17550" y="17998"/>
                    <a:pt x="17735" y="17942"/>
                    <a:pt x="17934" y="17915"/>
                  </a:cubicBezTo>
                  <a:cubicBezTo>
                    <a:pt x="18205" y="17879"/>
                    <a:pt x="18299" y="17838"/>
                    <a:pt x="18299" y="17754"/>
                  </a:cubicBezTo>
                  <a:cubicBezTo>
                    <a:pt x="18299" y="17597"/>
                    <a:pt x="18883" y="17009"/>
                    <a:pt x="18994" y="17055"/>
                  </a:cubicBezTo>
                  <a:cubicBezTo>
                    <a:pt x="19064" y="17083"/>
                    <a:pt x="19089" y="16978"/>
                    <a:pt x="19104" y="16583"/>
                  </a:cubicBezTo>
                  <a:lnTo>
                    <a:pt x="19121" y="16074"/>
                  </a:lnTo>
                  <a:lnTo>
                    <a:pt x="19337" y="16097"/>
                  </a:lnTo>
                  <a:cubicBezTo>
                    <a:pt x="19577" y="16122"/>
                    <a:pt x="19601" y="16075"/>
                    <a:pt x="19443" y="15888"/>
                  </a:cubicBezTo>
                  <a:cubicBezTo>
                    <a:pt x="19342" y="15768"/>
                    <a:pt x="19351" y="15741"/>
                    <a:pt x="19607" y="15466"/>
                  </a:cubicBezTo>
                  <a:cubicBezTo>
                    <a:pt x="19841" y="15215"/>
                    <a:pt x="19881" y="15134"/>
                    <a:pt x="19881" y="14875"/>
                  </a:cubicBezTo>
                  <a:cubicBezTo>
                    <a:pt x="19881" y="14683"/>
                    <a:pt x="19919" y="14539"/>
                    <a:pt x="19987" y="14478"/>
                  </a:cubicBezTo>
                  <a:cubicBezTo>
                    <a:pt x="20078" y="14398"/>
                    <a:pt x="20088" y="14288"/>
                    <a:pt x="20053" y="13791"/>
                  </a:cubicBezTo>
                  <a:cubicBezTo>
                    <a:pt x="20014" y="13248"/>
                    <a:pt x="20019" y="13199"/>
                    <a:pt x="20136" y="13167"/>
                  </a:cubicBezTo>
                  <a:cubicBezTo>
                    <a:pt x="20239" y="13138"/>
                    <a:pt x="20263" y="13065"/>
                    <a:pt x="20265" y="12778"/>
                  </a:cubicBezTo>
                  <a:cubicBezTo>
                    <a:pt x="20266" y="12584"/>
                    <a:pt x="20296" y="12389"/>
                    <a:pt x="20331" y="12344"/>
                  </a:cubicBezTo>
                  <a:cubicBezTo>
                    <a:pt x="20365" y="12298"/>
                    <a:pt x="20405" y="12180"/>
                    <a:pt x="20417" y="12083"/>
                  </a:cubicBezTo>
                  <a:cubicBezTo>
                    <a:pt x="20432" y="11970"/>
                    <a:pt x="20489" y="11900"/>
                    <a:pt x="20576" y="11887"/>
                  </a:cubicBezTo>
                  <a:cubicBezTo>
                    <a:pt x="20705" y="11867"/>
                    <a:pt x="20710" y="11827"/>
                    <a:pt x="20691" y="10840"/>
                  </a:cubicBezTo>
                  <a:cubicBezTo>
                    <a:pt x="20669" y="9625"/>
                    <a:pt x="20703" y="9504"/>
                    <a:pt x="21058" y="9564"/>
                  </a:cubicBezTo>
                  <a:cubicBezTo>
                    <a:pt x="21190" y="9587"/>
                    <a:pt x="21341" y="9578"/>
                    <a:pt x="21396" y="9542"/>
                  </a:cubicBezTo>
                  <a:cubicBezTo>
                    <a:pt x="21480" y="9485"/>
                    <a:pt x="21478" y="9462"/>
                    <a:pt x="21369" y="9376"/>
                  </a:cubicBezTo>
                  <a:cubicBezTo>
                    <a:pt x="21245" y="9279"/>
                    <a:pt x="21245" y="9275"/>
                    <a:pt x="21390" y="9192"/>
                  </a:cubicBezTo>
                  <a:cubicBezTo>
                    <a:pt x="21537" y="9108"/>
                    <a:pt x="21538" y="9100"/>
                    <a:pt x="21500" y="7862"/>
                  </a:cubicBezTo>
                  <a:cubicBezTo>
                    <a:pt x="21479" y="7178"/>
                    <a:pt x="21449" y="6605"/>
                    <a:pt x="21434" y="6589"/>
                  </a:cubicBezTo>
                  <a:cubicBezTo>
                    <a:pt x="21419" y="6572"/>
                    <a:pt x="21424" y="6512"/>
                    <a:pt x="21444" y="6456"/>
                  </a:cubicBezTo>
                  <a:cubicBezTo>
                    <a:pt x="21466" y="6394"/>
                    <a:pt x="21443" y="6363"/>
                    <a:pt x="21388" y="6376"/>
                  </a:cubicBezTo>
                  <a:cubicBezTo>
                    <a:pt x="21314" y="6392"/>
                    <a:pt x="21294" y="6171"/>
                    <a:pt x="21280" y="5207"/>
                  </a:cubicBezTo>
                  <a:cubicBezTo>
                    <a:pt x="21262" y="4064"/>
                    <a:pt x="21267" y="4017"/>
                    <a:pt x="21396" y="3981"/>
                  </a:cubicBezTo>
                  <a:cubicBezTo>
                    <a:pt x="21559" y="3935"/>
                    <a:pt x="21574" y="3805"/>
                    <a:pt x="21413" y="3834"/>
                  </a:cubicBezTo>
                  <a:cubicBezTo>
                    <a:pt x="21309" y="3853"/>
                    <a:pt x="21297" y="3764"/>
                    <a:pt x="21280" y="2939"/>
                  </a:cubicBezTo>
                  <a:cubicBezTo>
                    <a:pt x="21259" y="1903"/>
                    <a:pt x="21286" y="1727"/>
                    <a:pt x="21438" y="1946"/>
                  </a:cubicBezTo>
                  <a:cubicBezTo>
                    <a:pt x="21531" y="2080"/>
                    <a:pt x="21535" y="2077"/>
                    <a:pt x="21506" y="1876"/>
                  </a:cubicBezTo>
                  <a:cubicBezTo>
                    <a:pt x="21488" y="1759"/>
                    <a:pt x="21472" y="1596"/>
                    <a:pt x="21469" y="1514"/>
                  </a:cubicBezTo>
                  <a:cubicBezTo>
                    <a:pt x="21465" y="1398"/>
                    <a:pt x="21394" y="1341"/>
                    <a:pt x="21162" y="1272"/>
                  </a:cubicBezTo>
                  <a:cubicBezTo>
                    <a:pt x="20937" y="1204"/>
                    <a:pt x="20845" y="1203"/>
                    <a:pt x="20788" y="1264"/>
                  </a:cubicBezTo>
                  <a:cubicBezTo>
                    <a:pt x="20689" y="1369"/>
                    <a:pt x="16743" y="1379"/>
                    <a:pt x="16682" y="1274"/>
                  </a:cubicBezTo>
                  <a:cubicBezTo>
                    <a:pt x="16629" y="1182"/>
                    <a:pt x="16010" y="1182"/>
                    <a:pt x="15957" y="1274"/>
                  </a:cubicBezTo>
                  <a:cubicBezTo>
                    <a:pt x="15903" y="1368"/>
                    <a:pt x="15153" y="1366"/>
                    <a:pt x="15098" y="1272"/>
                  </a:cubicBezTo>
                  <a:cubicBezTo>
                    <a:pt x="15075" y="1231"/>
                    <a:pt x="15102" y="1122"/>
                    <a:pt x="15158" y="1030"/>
                  </a:cubicBezTo>
                  <a:cubicBezTo>
                    <a:pt x="15257" y="869"/>
                    <a:pt x="15253" y="860"/>
                    <a:pt x="15066" y="790"/>
                  </a:cubicBezTo>
                  <a:cubicBezTo>
                    <a:pt x="14929" y="739"/>
                    <a:pt x="14884" y="683"/>
                    <a:pt x="14911" y="606"/>
                  </a:cubicBezTo>
                  <a:cubicBezTo>
                    <a:pt x="14941" y="522"/>
                    <a:pt x="14903" y="498"/>
                    <a:pt x="14757" y="498"/>
                  </a:cubicBezTo>
                  <a:cubicBezTo>
                    <a:pt x="14516" y="498"/>
                    <a:pt x="14408" y="383"/>
                    <a:pt x="14408" y="130"/>
                  </a:cubicBezTo>
                  <a:lnTo>
                    <a:pt x="14408" y="0"/>
                  </a:lnTo>
                  <a:lnTo>
                    <a:pt x="8022" y="0"/>
                  </a:lnTo>
                  <a:close/>
                  <a:moveTo>
                    <a:pt x="14062" y="738"/>
                  </a:moveTo>
                  <a:cubicBezTo>
                    <a:pt x="14081" y="743"/>
                    <a:pt x="14098" y="755"/>
                    <a:pt x="14109" y="773"/>
                  </a:cubicBezTo>
                  <a:cubicBezTo>
                    <a:pt x="14130" y="810"/>
                    <a:pt x="14120" y="860"/>
                    <a:pt x="14086" y="883"/>
                  </a:cubicBezTo>
                  <a:cubicBezTo>
                    <a:pt x="14051" y="906"/>
                    <a:pt x="14005" y="893"/>
                    <a:pt x="13983" y="856"/>
                  </a:cubicBezTo>
                  <a:cubicBezTo>
                    <a:pt x="13962" y="819"/>
                    <a:pt x="13972" y="771"/>
                    <a:pt x="14006" y="749"/>
                  </a:cubicBezTo>
                  <a:cubicBezTo>
                    <a:pt x="14024" y="737"/>
                    <a:pt x="14044" y="734"/>
                    <a:pt x="14062" y="738"/>
                  </a:cubicBezTo>
                  <a:close/>
                  <a:moveTo>
                    <a:pt x="13931" y="809"/>
                  </a:moveTo>
                  <a:cubicBezTo>
                    <a:pt x="13950" y="813"/>
                    <a:pt x="13965" y="825"/>
                    <a:pt x="13976" y="844"/>
                  </a:cubicBezTo>
                  <a:cubicBezTo>
                    <a:pt x="13997" y="881"/>
                    <a:pt x="13987" y="931"/>
                    <a:pt x="13952" y="953"/>
                  </a:cubicBezTo>
                  <a:cubicBezTo>
                    <a:pt x="13918" y="976"/>
                    <a:pt x="13871" y="965"/>
                    <a:pt x="13850" y="929"/>
                  </a:cubicBezTo>
                  <a:cubicBezTo>
                    <a:pt x="13829" y="892"/>
                    <a:pt x="13841" y="842"/>
                    <a:pt x="13875" y="819"/>
                  </a:cubicBezTo>
                  <a:cubicBezTo>
                    <a:pt x="13892" y="808"/>
                    <a:pt x="13913" y="804"/>
                    <a:pt x="13931" y="809"/>
                  </a:cubicBezTo>
                  <a:close/>
                  <a:moveTo>
                    <a:pt x="14788" y="879"/>
                  </a:moveTo>
                  <a:cubicBezTo>
                    <a:pt x="14806" y="884"/>
                    <a:pt x="14822" y="896"/>
                    <a:pt x="14832" y="914"/>
                  </a:cubicBezTo>
                  <a:cubicBezTo>
                    <a:pt x="14853" y="951"/>
                    <a:pt x="14843" y="1001"/>
                    <a:pt x="14809" y="1024"/>
                  </a:cubicBezTo>
                  <a:cubicBezTo>
                    <a:pt x="14775" y="1046"/>
                    <a:pt x="14730" y="1036"/>
                    <a:pt x="14709" y="999"/>
                  </a:cubicBezTo>
                  <a:cubicBezTo>
                    <a:pt x="14687" y="962"/>
                    <a:pt x="14698" y="912"/>
                    <a:pt x="14732" y="889"/>
                  </a:cubicBezTo>
                  <a:cubicBezTo>
                    <a:pt x="14749" y="878"/>
                    <a:pt x="14770" y="874"/>
                    <a:pt x="14788" y="879"/>
                  </a:cubicBezTo>
                  <a:close/>
                  <a:moveTo>
                    <a:pt x="2030" y="4243"/>
                  </a:moveTo>
                  <a:cubicBezTo>
                    <a:pt x="1882" y="4242"/>
                    <a:pt x="1815" y="4274"/>
                    <a:pt x="1815" y="4347"/>
                  </a:cubicBezTo>
                  <a:cubicBezTo>
                    <a:pt x="1815" y="4482"/>
                    <a:pt x="1952" y="4485"/>
                    <a:pt x="2116" y="4351"/>
                  </a:cubicBezTo>
                  <a:cubicBezTo>
                    <a:pt x="2237" y="4253"/>
                    <a:pt x="2232" y="4246"/>
                    <a:pt x="2030" y="4243"/>
                  </a:cubicBezTo>
                  <a:close/>
                  <a:moveTo>
                    <a:pt x="21480" y="5964"/>
                  </a:moveTo>
                  <a:cubicBezTo>
                    <a:pt x="21474" y="5971"/>
                    <a:pt x="21470" y="5995"/>
                    <a:pt x="21469" y="6036"/>
                  </a:cubicBezTo>
                  <a:cubicBezTo>
                    <a:pt x="21466" y="6111"/>
                    <a:pt x="21480" y="6153"/>
                    <a:pt x="21502" y="6129"/>
                  </a:cubicBezTo>
                  <a:cubicBezTo>
                    <a:pt x="21524" y="6106"/>
                    <a:pt x="21527" y="6046"/>
                    <a:pt x="21507" y="5995"/>
                  </a:cubicBezTo>
                  <a:cubicBezTo>
                    <a:pt x="21497" y="5967"/>
                    <a:pt x="21487" y="5957"/>
                    <a:pt x="21480" y="5964"/>
                  </a:cubicBezTo>
                  <a:close/>
                  <a:moveTo>
                    <a:pt x="100" y="8913"/>
                  </a:moveTo>
                  <a:cubicBezTo>
                    <a:pt x="70" y="8913"/>
                    <a:pt x="42" y="8920"/>
                    <a:pt x="19" y="8930"/>
                  </a:cubicBezTo>
                  <a:cubicBezTo>
                    <a:pt x="-26" y="8949"/>
                    <a:pt x="10" y="8965"/>
                    <a:pt x="100" y="8965"/>
                  </a:cubicBezTo>
                  <a:cubicBezTo>
                    <a:pt x="191" y="8965"/>
                    <a:pt x="229" y="8949"/>
                    <a:pt x="183" y="8930"/>
                  </a:cubicBezTo>
                  <a:cubicBezTo>
                    <a:pt x="161" y="8920"/>
                    <a:pt x="130" y="8913"/>
                    <a:pt x="100" y="8913"/>
                  </a:cubicBezTo>
                  <a:close/>
                  <a:moveTo>
                    <a:pt x="20641" y="12577"/>
                  </a:moveTo>
                  <a:cubicBezTo>
                    <a:pt x="20625" y="12577"/>
                    <a:pt x="20594" y="12611"/>
                    <a:pt x="20572" y="12650"/>
                  </a:cubicBezTo>
                  <a:cubicBezTo>
                    <a:pt x="20549" y="12689"/>
                    <a:pt x="20562" y="12720"/>
                    <a:pt x="20601" y="12720"/>
                  </a:cubicBezTo>
                  <a:cubicBezTo>
                    <a:pt x="20639" y="12720"/>
                    <a:pt x="20672" y="12689"/>
                    <a:pt x="20672" y="12650"/>
                  </a:cubicBezTo>
                  <a:cubicBezTo>
                    <a:pt x="20672" y="12611"/>
                    <a:pt x="20657" y="12577"/>
                    <a:pt x="20641" y="12577"/>
                  </a:cubicBezTo>
                  <a:close/>
                  <a:moveTo>
                    <a:pt x="20412" y="13425"/>
                  </a:moveTo>
                  <a:cubicBezTo>
                    <a:pt x="20378" y="13425"/>
                    <a:pt x="20332" y="13457"/>
                    <a:pt x="20309" y="13496"/>
                  </a:cubicBezTo>
                  <a:cubicBezTo>
                    <a:pt x="20287" y="13534"/>
                    <a:pt x="20315" y="13566"/>
                    <a:pt x="20371" y="13566"/>
                  </a:cubicBezTo>
                  <a:cubicBezTo>
                    <a:pt x="20428" y="13566"/>
                    <a:pt x="20473" y="13534"/>
                    <a:pt x="20473" y="13496"/>
                  </a:cubicBezTo>
                  <a:cubicBezTo>
                    <a:pt x="20473" y="13457"/>
                    <a:pt x="20446" y="13425"/>
                    <a:pt x="20412" y="13425"/>
                  </a:cubicBezTo>
                  <a:close/>
                  <a:moveTo>
                    <a:pt x="1405" y="14302"/>
                  </a:moveTo>
                  <a:cubicBezTo>
                    <a:pt x="1423" y="14307"/>
                    <a:pt x="1438" y="14319"/>
                    <a:pt x="1449" y="14337"/>
                  </a:cubicBezTo>
                  <a:cubicBezTo>
                    <a:pt x="1470" y="14374"/>
                    <a:pt x="1460" y="14424"/>
                    <a:pt x="1426" y="14447"/>
                  </a:cubicBezTo>
                  <a:cubicBezTo>
                    <a:pt x="1391" y="14470"/>
                    <a:pt x="1347" y="14459"/>
                    <a:pt x="1325" y="14422"/>
                  </a:cubicBezTo>
                  <a:cubicBezTo>
                    <a:pt x="1304" y="14385"/>
                    <a:pt x="1314" y="14335"/>
                    <a:pt x="1349" y="14312"/>
                  </a:cubicBezTo>
                  <a:cubicBezTo>
                    <a:pt x="1366" y="14301"/>
                    <a:pt x="1386" y="14297"/>
                    <a:pt x="1405" y="14302"/>
                  </a:cubicBezTo>
                  <a:close/>
                  <a:moveTo>
                    <a:pt x="18017" y="17129"/>
                  </a:moveTo>
                  <a:cubicBezTo>
                    <a:pt x="18036" y="17134"/>
                    <a:pt x="18053" y="17146"/>
                    <a:pt x="18064" y="17164"/>
                  </a:cubicBezTo>
                  <a:cubicBezTo>
                    <a:pt x="18085" y="17201"/>
                    <a:pt x="18073" y="17251"/>
                    <a:pt x="18039" y="17274"/>
                  </a:cubicBezTo>
                  <a:cubicBezTo>
                    <a:pt x="18004" y="17297"/>
                    <a:pt x="17961" y="17284"/>
                    <a:pt x="17940" y="17247"/>
                  </a:cubicBezTo>
                  <a:cubicBezTo>
                    <a:pt x="17919" y="17210"/>
                    <a:pt x="17929" y="17162"/>
                    <a:pt x="17963" y="17139"/>
                  </a:cubicBezTo>
                  <a:cubicBezTo>
                    <a:pt x="17981" y="17128"/>
                    <a:pt x="17999" y="17124"/>
                    <a:pt x="18017" y="17129"/>
                  </a:cubicBezTo>
                  <a:close/>
                  <a:moveTo>
                    <a:pt x="18760" y="17816"/>
                  </a:moveTo>
                  <a:cubicBezTo>
                    <a:pt x="18730" y="17816"/>
                    <a:pt x="18700" y="17820"/>
                    <a:pt x="18677" y="17830"/>
                  </a:cubicBezTo>
                  <a:cubicBezTo>
                    <a:pt x="18632" y="17850"/>
                    <a:pt x="18670" y="17865"/>
                    <a:pt x="18760" y="17865"/>
                  </a:cubicBezTo>
                  <a:cubicBezTo>
                    <a:pt x="18851" y="17865"/>
                    <a:pt x="18887" y="17850"/>
                    <a:pt x="18841" y="17830"/>
                  </a:cubicBezTo>
                  <a:cubicBezTo>
                    <a:pt x="18819" y="17820"/>
                    <a:pt x="18790" y="17816"/>
                    <a:pt x="18760" y="17816"/>
                  </a:cubicBezTo>
                  <a:close/>
                  <a:moveTo>
                    <a:pt x="4898" y="19176"/>
                  </a:moveTo>
                  <a:cubicBezTo>
                    <a:pt x="4917" y="19181"/>
                    <a:pt x="4934" y="19193"/>
                    <a:pt x="4945" y="19211"/>
                  </a:cubicBezTo>
                  <a:cubicBezTo>
                    <a:pt x="4966" y="19248"/>
                    <a:pt x="4954" y="19298"/>
                    <a:pt x="4920" y="19321"/>
                  </a:cubicBezTo>
                  <a:cubicBezTo>
                    <a:pt x="4885" y="19344"/>
                    <a:pt x="4841" y="19333"/>
                    <a:pt x="4819" y="19296"/>
                  </a:cubicBezTo>
                  <a:cubicBezTo>
                    <a:pt x="4798" y="19259"/>
                    <a:pt x="4808" y="19209"/>
                    <a:pt x="4842" y="19187"/>
                  </a:cubicBezTo>
                  <a:cubicBezTo>
                    <a:pt x="4860" y="19175"/>
                    <a:pt x="4880" y="19172"/>
                    <a:pt x="4898" y="19176"/>
                  </a:cubicBezTo>
                  <a:close/>
                </a:path>
              </a:pathLst>
            </a:custGeom>
            <a:noFill/>
            <a:ln>
              <a:noFill/>
            </a:ln>
          </p:spPr>
        </p:pic>
        <p:grpSp>
          <p:nvGrpSpPr>
            <p:cNvPr id="243" name="Google Shape;243;p33"/>
            <p:cNvGrpSpPr/>
            <p:nvPr/>
          </p:nvGrpSpPr>
          <p:grpSpPr>
            <a:xfrm>
              <a:off x="358654" y="3966694"/>
              <a:ext cx="4832675" cy="802497"/>
              <a:chOff x="-680368" y="-35393"/>
              <a:chExt cx="4832674" cy="802496"/>
            </a:xfrm>
          </p:grpSpPr>
          <p:sp>
            <p:nvSpPr>
              <p:cNvPr id="244" name="Google Shape;244;p33"/>
              <p:cNvSpPr/>
              <p:nvPr/>
            </p:nvSpPr>
            <p:spPr>
              <a:xfrm>
                <a:off x="-661316" y="-35393"/>
                <a:ext cx="4813622" cy="80249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3000">
                    <a:solidFill>
                      <a:schemeClr val="dk1"/>
                    </a:solidFill>
                    <a:latin typeface="Calibri"/>
                    <a:ea typeface="Calibri"/>
                    <a:cs typeface="Calibri"/>
                    <a:sym typeface="Calibri"/>
                  </a:rPr>
                  <a:t>Horizontal resolution</a:t>
                </a:r>
                <a:endParaRPr/>
              </a:p>
            </p:txBody>
          </p:sp>
          <p:pic>
            <p:nvPicPr>
              <p:cNvPr id="245" name="Google Shape;245;p33"/>
              <p:cNvPicPr preferRelativeResize="0"/>
              <p:nvPr/>
            </p:nvPicPr>
            <p:blipFill rotWithShape="1">
              <a:blip r:embed="rId5">
                <a:alphaModFix/>
              </a:blip>
              <a:srcRect/>
              <a:stretch/>
            </p:blipFill>
            <p:spPr>
              <a:xfrm>
                <a:off x="-680368" y="122784"/>
                <a:ext cx="4832674" cy="622301"/>
              </a:xfrm>
              <a:prstGeom prst="rect">
                <a:avLst/>
              </a:prstGeom>
              <a:noFill/>
              <a:ln>
                <a:noFill/>
              </a:ln>
            </p:spPr>
          </p:pic>
        </p:grpSp>
      </p:grpSp>
      <p:grpSp>
        <p:nvGrpSpPr>
          <p:cNvPr id="246" name="Google Shape;246;p33"/>
          <p:cNvGrpSpPr/>
          <p:nvPr/>
        </p:nvGrpSpPr>
        <p:grpSpPr>
          <a:xfrm>
            <a:off x="5652121" y="1052736"/>
            <a:ext cx="3344570" cy="4600793"/>
            <a:chOff x="-19052" y="0"/>
            <a:chExt cx="4756891" cy="6543583"/>
          </a:xfrm>
        </p:grpSpPr>
        <p:grpSp>
          <p:nvGrpSpPr>
            <p:cNvPr id="247" name="Google Shape;247;p33"/>
            <p:cNvGrpSpPr/>
            <p:nvPr/>
          </p:nvGrpSpPr>
          <p:grpSpPr>
            <a:xfrm>
              <a:off x="-19052" y="0"/>
              <a:ext cx="4336194" cy="6543583"/>
              <a:chOff x="-19052" y="0"/>
              <a:chExt cx="4336193" cy="6543582"/>
            </a:xfrm>
          </p:grpSpPr>
          <p:grpSp>
            <p:nvGrpSpPr>
              <p:cNvPr id="248" name="Google Shape;248;p33"/>
              <p:cNvGrpSpPr/>
              <p:nvPr/>
            </p:nvGrpSpPr>
            <p:grpSpPr>
              <a:xfrm>
                <a:off x="-19052" y="5741085"/>
                <a:ext cx="4336193" cy="802497"/>
                <a:chOff x="-2" y="-90098"/>
                <a:chExt cx="4336192" cy="802496"/>
              </a:xfrm>
            </p:grpSpPr>
            <p:sp>
              <p:nvSpPr>
                <p:cNvPr id="249" name="Google Shape;249;p33"/>
                <p:cNvSpPr/>
                <p:nvPr/>
              </p:nvSpPr>
              <p:spPr>
                <a:xfrm>
                  <a:off x="19051" y="-90098"/>
                  <a:ext cx="4192323" cy="80249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3000">
                      <a:solidFill>
                        <a:schemeClr val="dk1"/>
                      </a:solidFill>
                      <a:latin typeface="Calibri"/>
                      <a:ea typeface="Calibri"/>
                      <a:cs typeface="Calibri"/>
                      <a:sym typeface="Calibri"/>
                    </a:rPr>
                    <a:t>Vertical resolution</a:t>
                  </a:r>
                  <a:endParaRPr/>
                </a:p>
              </p:txBody>
            </p:sp>
            <p:pic>
              <p:nvPicPr>
                <p:cNvPr id="250" name="Google Shape;250;p33"/>
                <p:cNvPicPr preferRelativeResize="0"/>
                <p:nvPr/>
              </p:nvPicPr>
              <p:blipFill rotWithShape="1">
                <a:blip r:embed="rId6">
                  <a:alphaModFix/>
                </a:blip>
                <a:srcRect/>
                <a:stretch/>
              </p:blipFill>
              <p:spPr>
                <a:xfrm>
                  <a:off x="-2" y="0"/>
                  <a:ext cx="4336192" cy="622301"/>
                </a:xfrm>
                <a:prstGeom prst="rect">
                  <a:avLst/>
                </a:prstGeom>
                <a:noFill/>
                <a:ln>
                  <a:noFill/>
                </a:ln>
              </p:spPr>
            </p:pic>
          </p:grpSp>
          <p:pic>
            <p:nvPicPr>
              <p:cNvPr id="251" name="Google Shape;251;p33" descr="LEV85_3up.png"/>
              <p:cNvPicPr preferRelativeResize="0"/>
              <p:nvPr/>
            </p:nvPicPr>
            <p:blipFill rotWithShape="1">
              <a:blip r:embed="rId7">
                <a:alphaModFix/>
              </a:blip>
              <a:srcRect l="70580"/>
              <a:stretch/>
            </p:blipFill>
            <p:spPr>
              <a:xfrm>
                <a:off x="76579" y="0"/>
                <a:ext cx="2503731" cy="5453068"/>
              </a:xfrm>
              <a:prstGeom prst="rect">
                <a:avLst/>
              </a:prstGeom>
              <a:noFill/>
              <a:ln>
                <a:noFill/>
              </a:ln>
            </p:spPr>
          </p:pic>
        </p:grpSp>
        <p:sp>
          <p:nvSpPr>
            <p:cNvPr id="252" name="Google Shape;252;p33"/>
            <p:cNvSpPr/>
            <p:nvPr/>
          </p:nvSpPr>
          <p:spPr>
            <a:xfrm>
              <a:off x="2718186" y="4980193"/>
              <a:ext cx="2019653" cy="58363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Land surface</a:t>
              </a:r>
              <a:endParaRPr/>
            </a:p>
          </p:txBody>
        </p:sp>
      </p:grpSp>
      <p:sp>
        <p:nvSpPr>
          <p:cNvPr id="253" name="Google Shape;253;p33"/>
          <p:cNvSpPr/>
          <p:nvPr/>
        </p:nvSpPr>
        <p:spPr>
          <a:xfrm>
            <a:off x="193150" y="708515"/>
            <a:ext cx="5166300" cy="2133300"/>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4"/>
          <p:cNvSpPr txBox="1">
            <a:spLocks noGrp="1"/>
          </p:cNvSpPr>
          <p:nvPr>
            <p:ph type="title" idx="4294967295"/>
          </p:nvPr>
        </p:nvSpPr>
        <p:spPr>
          <a:xfrm>
            <a:off x="0" y="188640"/>
            <a:ext cx="8429625" cy="64611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Global Models</a:t>
            </a:r>
            <a:endParaRPr dirty="0">
              <a:latin typeface="Arial Rounded MT Bold" panose="020F0704030504030204" pitchFamily="34" charset="0"/>
            </a:endParaRPr>
          </a:p>
        </p:txBody>
      </p:sp>
      <p:graphicFrame>
        <p:nvGraphicFramePr>
          <p:cNvPr id="259" name="Google Shape;259;p34"/>
          <p:cNvGraphicFramePr/>
          <p:nvPr>
            <p:extLst>
              <p:ext uri="{D42A27DB-BD31-4B8C-83A1-F6EECF244321}">
                <p14:modId xmlns:p14="http://schemas.microsoft.com/office/powerpoint/2010/main" val="1250148868"/>
              </p:ext>
            </p:extLst>
          </p:nvPr>
        </p:nvGraphicFramePr>
        <p:xfrm>
          <a:off x="443346" y="908720"/>
          <a:ext cx="8304174" cy="1489750"/>
        </p:xfrm>
        <a:graphic>
          <a:graphicData uri="http://schemas.openxmlformats.org/drawingml/2006/table">
            <a:tbl>
              <a:tblPr>
                <a:noFill/>
                <a:tableStyleId>{B9AA50FE-F197-4140-AA88-45A73F0A3B48}</a:tableStyleId>
              </a:tblPr>
              <a:tblGrid>
                <a:gridCol w="974974">
                  <a:extLst>
                    <a:ext uri="{9D8B030D-6E8A-4147-A177-3AD203B41FA5}">
                      <a16:colId xmlns:a16="http://schemas.microsoft.com/office/drawing/2014/main" val="20000"/>
                    </a:ext>
                  </a:extLst>
                </a:gridCol>
                <a:gridCol w="1000225">
                  <a:extLst>
                    <a:ext uri="{9D8B030D-6E8A-4147-A177-3AD203B41FA5}">
                      <a16:colId xmlns:a16="http://schemas.microsoft.com/office/drawing/2014/main" val="20001"/>
                    </a:ext>
                  </a:extLst>
                </a:gridCol>
                <a:gridCol w="1051225">
                  <a:extLst>
                    <a:ext uri="{9D8B030D-6E8A-4147-A177-3AD203B41FA5}">
                      <a16:colId xmlns:a16="http://schemas.microsoft.com/office/drawing/2014/main" val="20002"/>
                    </a:ext>
                  </a:extLst>
                </a:gridCol>
                <a:gridCol w="1051225">
                  <a:extLst>
                    <a:ext uri="{9D8B030D-6E8A-4147-A177-3AD203B41FA5}">
                      <a16:colId xmlns:a16="http://schemas.microsoft.com/office/drawing/2014/main" val="20003"/>
                    </a:ext>
                  </a:extLst>
                </a:gridCol>
                <a:gridCol w="1000125">
                  <a:extLst>
                    <a:ext uri="{9D8B030D-6E8A-4147-A177-3AD203B41FA5}">
                      <a16:colId xmlns:a16="http://schemas.microsoft.com/office/drawing/2014/main" val="20004"/>
                    </a:ext>
                  </a:extLst>
                </a:gridCol>
                <a:gridCol w="1123950">
                  <a:extLst>
                    <a:ext uri="{9D8B030D-6E8A-4147-A177-3AD203B41FA5}">
                      <a16:colId xmlns:a16="http://schemas.microsoft.com/office/drawing/2014/main" val="20005"/>
                    </a:ext>
                  </a:extLst>
                </a:gridCol>
                <a:gridCol w="1051225">
                  <a:extLst>
                    <a:ext uri="{9D8B030D-6E8A-4147-A177-3AD203B41FA5}">
                      <a16:colId xmlns:a16="http://schemas.microsoft.com/office/drawing/2014/main" val="20006"/>
                    </a:ext>
                  </a:extLst>
                </a:gridCol>
                <a:gridCol w="1051225">
                  <a:extLst>
                    <a:ext uri="{9D8B030D-6E8A-4147-A177-3AD203B41FA5}">
                      <a16:colId xmlns:a16="http://schemas.microsoft.com/office/drawing/2014/main" val="20007"/>
                    </a:ext>
                  </a:extLst>
                </a:gridCol>
              </a:tblGrid>
              <a:tr h="566750">
                <a:tc>
                  <a:txBody>
                    <a:bodyPr/>
                    <a:lstStyle/>
                    <a:p>
                      <a:pPr marL="0" marR="0" lvl="0" indent="0" algn="ctr" rtl="0">
                        <a:spcBef>
                          <a:spcPts val="0"/>
                        </a:spcBef>
                        <a:spcAft>
                          <a:spcPts val="0"/>
                        </a:spcAft>
                        <a:buNone/>
                      </a:pPr>
                      <a:r>
                        <a:rPr lang="en-GB" sz="2000" b="1" u="none" strike="noStrike" cap="none" dirty="0">
                          <a:solidFill>
                            <a:schemeClr val="dk1"/>
                          </a:solidFill>
                        </a:rPr>
                        <a:t>N96</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N144</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N216</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N320</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N512</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N768</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N1024</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N2048</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5500">
                <a:tc>
                  <a:txBody>
                    <a:bodyPr/>
                    <a:lstStyle/>
                    <a:p>
                      <a:pPr marL="0" marR="0" lvl="0" indent="0" algn="ctr" rtl="0">
                        <a:spcBef>
                          <a:spcPts val="0"/>
                        </a:spcBef>
                        <a:spcAft>
                          <a:spcPts val="0"/>
                        </a:spcAft>
                        <a:buNone/>
                      </a:pPr>
                      <a:r>
                        <a:rPr lang="en-GB" sz="1300" u="none" strike="noStrike" cap="none" dirty="0"/>
                        <a:t>(192 x 145)</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(288 x 217)</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(432 x 325)</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 (640 x 481)</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(1024 x 769)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 (1536 x 1152)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(2048 x 1536)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(4096 x 3073)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47500">
                <a:tc>
                  <a:txBody>
                    <a:bodyPr/>
                    <a:lstStyle/>
                    <a:p>
                      <a:pPr marL="0" marR="0" lvl="0" indent="0" algn="ctr" rtl="0">
                        <a:spcBef>
                          <a:spcPts val="0"/>
                        </a:spcBef>
                        <a:spcAft>
                          <a:spcPts val="0"/>
                        </a:spcAft>
                        <a:buNone/>
                      </a:pPr>
                      <a:r>
                        <a:rPr lang="en-GB" sz="1300" u="none" strike="noStrike" cap="none"/>
                        <a:t>~135 km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~90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~60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~40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~25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~17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~12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~6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60" name="Google Shape;260;p34"/>
          <p:cNvGraphicFramePr/>
          <p:nvPr>
            <p:extLst>
              <p:ext uri="{D42A27DB-BD31-4B8C-83A1-F6EECF244321}">
                <p14:modId xmlns:p14="http://schemas.microsoft.com/office/powerpoint/2010/main" val="1342929082"/>
              </p:ext>
            </p:extLst>
          </p:nvPr>
        </p:nvGraphicFramePr>
        <p:xfrm>
          <a:off x="2113942" y="2564904"/>
          <a:ext cx="4474275" cy="3364900"/>
        </p:xfrm>
        <a:graphic>
          <a:graphicData uri="http://schemas.openxmlformats.org/drawingml/2006/table">
            <a:tbl>
              <a:tblPr>
                <a:noFill/>
                <a:tableStyleId>{B9AA50FE-F197-4140-AA88-45A73F0A3B48}</a:tableStyleId>
              </a:tblPr>
              <a:tblGrid>
                <a:gridCol w="1188725">
                  <a:extLst>
                    <a:ext uri="{9D8B030D-6E8A-4147-A177-3AD203B41FA5}">
                      <a16:colId xmlns:a16="http://schemas.microsoft.com/office/drawing/2014/main" val="20000"/>
                    </a:ext>
                  </a:extLst>
                </a:gridCol>
                <a:gridCol w="1695025">
                  <a:extLst>
                    <a:ext uri="{9D8B030D-6E8A-4147-A177-3AD203B41FA5}">
                      <a16:colId xmlns:a16="http://schemas.microsoft.com/office/drawing/2014/main" val="20001"/>
                    </a:ext>
                  </a:extLst>
                </a:gridCol>
                <a:gridCol w="1590525">
                  <a:extLst>
                    <a:ext uri="{9D8B030D-6E8A-4147-A177-3AD203B41FA5}">
                      <a16:colId xmlns:a16="http://schemas.microsoft.com/office/drawing/2014/main" val="20002"/>
                    </a:ext>
                  </a:extLst>
                </a:gridCol>
              </a:tblGrid>
              <a:tr h="302725">
                <a:tc>
                  <a:txBody>
                    <a:bodyPr/>
                    <a:lstStyle/>
                    <a:p>
                      <a:pPr marL="0" marR="0" lvl="0" indent="0" algn="l" rtl="0">
                        <a:spcBef>
                          <a:spcPts val="0"/>
                        </a:spcBef>
                        <a:spcAft>
                          <a:spcPts val="0"/>
                        </a:spcAft>
                        <a:buNone/>
                      </a:pPr>
                      <a:endParaRPr sz="1100" u="none" strike="noStrike" cap="none"/>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dirty="0">
                          <a:solidFill>
                            <a:srgbClr val="000000"/>
                          </a:solidFill>
                        </a:rPr>
                        <a:t>NWP</a:t>
                      </a:r>
                      <a:endParaRPr dirty="0"/>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dirty="0">
                          <a:solidFill>
                            <a:srgbClr val="000000"/>
                          </a:solidFill>
                        </a:rPr>
                        <a:t>Climate</a:t>
                      </a:r>
                      <a:endParaRPr dirty="0"/>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12675">
                <a:tc>
                  <a:txBody>
                    <a:bodyPr/>
                    <a:lstStyle/>
                    <a:p>
                      <a:pPr marL="0" marR="0" lvl="0" indent="0" algn="l" rtl="0">
                        <a:spcBef>
                          <a:spcPts val="0"/>
                        </a:spcBef>
                        <a:spcAft>
                          <a:spcPts val="0"/>
                        </a:spcAft>
                        <a:buNone/>
                      </a:pPr>
                      <a:r>
                        <a:rPr lang="en-GB" sz="1100" b="1" u="none" strike="noStrike" cap="none" dirty="0"/>
                        <a:t>Run length</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a:t>10</a:t>
                      </a:r>
                      <a:r>
                        <a:rPr lang="en-GB" sz="1100" b="0" u="none" strike="noStrike" cap="none"/>
                        <a:t> day operational forecast,</a:t>
                      </a:r>
                      <a:endParaRPr/>
                    </a:p>
                    <a:p>
                      <a:pPr marL="0" marR="0" lvl="0" indent="0" algn="l" rtl="0">
                        <a:spcBef>
                          <a:spcPts val="0"/>
                        </a:spcBef>
                        <a:spcAft>
                          <a:spcPts val="0"/>
                        </a:spcAft>
                        <a:buNone/>
                      </a:pPr>
                      <a:r>
                        <a:rPr lang="en-GB" sz="1100" b="0" u="none" strike="noStrike" cap="none"/>
                        <a:t>15 day ensemble forecast</a:t>
                      </a:r>
                      <a:endParaRPr/>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Months (seasonal)</a:t>
                      </a:r>
                      <a:endParaRPr/>
                    </a:p>
                    <a:p>
                      <a:pPr marL="0" marR="0" lvl="0" indent="0" algn="l" rtl="0">
                        <a:spcBef>
                          <a:spcPts val="0"/>
                        </a:spcBef>
                        <a:spcAft>
                          <a:spcPts val="0"/>
                        </a:spcAft>
                        <a:buNone/>
                      </a:pPr>
                      <a:r>
                        <a:rPr lang="en-GB" sz="1100" b="0" u="none" strike="noStrike" cap="none"/>
                        <a:t>Years, decades, centuries+</a:t>
                      </a:r>
                      <a:endParaRPr/>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98500">
                <a:tc>
                  <a:txBody>
                    <a:bodyPr/>
                    <a:lstStyle/>
                    <a:p>
                      <a:pPr marL="0" marR="0" lvl="0" indent="0" algn="l" rtl="0">
                        <a:spcBef>
                          <a:spcPts val="0"/>
                        </a:spcBef>
                        <a:spcAft>
                          <a:spcPts val="0"/>
                        </a:spcAft>
                        <a:buNone/>
                      </a:pPr>
                      <a:r>
                        <a:rPr lang="en-GB" sz="1100" b="1" u="none" strike="noStrike" cap="none" dirty="0"/>
                        <a:t>Global resolution</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Testing: </a:t>
                      </a:r>
                      <a:endParaRPr/>
                    </a:p>
                    <a:p>
                      <a:pPr marL="0" marR="0" lvl="0" indent="85725" algn="l" rtl="0">
                        <a:spcBef>
                          <a:spcPts val="0"/>
                        </a:spcBef>
                        <a:spcAft>
                          <a:spcPts val="0"/>
                        </a:spcAft>
                        <a:buNone/>
                      </a:pPr>
                      <a:r>
                        <a:rPr lang="en-GB" sz="1100" b="0" u="none" strike="noStrike" cap="none"/>
                        <a:t>N320 (40 km) with 15 min ts</a:t>
                      </a:r>
                      <a:endParaRPr sz="1100" b="0" u="none" strike="noStrike" cap="none"/>
                    </a:p>
                    <a:p>
                      <a:pPr marL="0" marR="0" lvl="0" indent="85725" algn="l" rtl="0">
                        <a:spcBef>
                          <a:spcPts val="0"/>
                        </a:spcBef>
                        <a:spcAft>
                          <a:spcPts val="0"/>
                        </a:spcAft>
                        <a:buNone/>
                      </a:pPr>
                      <a:endParaRPr sz="1100" b="0" u="none" strike="noStrike" cap="none"/>
                    </a:p>
                    <a:p>
                      <a:pPr marL="0" marR="0" lvl="0" indent="0" algn="l" rtl="0">
                        <a:spcBef>
                          <a:spcPts val="0"/>
                        </a:spcBef>
                        <a:spcAft>
                          <a:spcPts val="0"/>
                        </a:spcAft>
                        <a:buNone/>
                      </a:pPr>
                      <a:r>
                        <a:rPr lang="en-GB" sz="1100" b="0" u="none" strike="noStrike" cap="none"/>
                        <a:t>Operational: </a:t>
                      </a:r>
                      <a:endParaRPr/>
                    </a:p>
                    <a:p>
                      <a:pPr marL="0" marR="0" lvl="0" indent="85725" algn="l" rtl="0">
                        <a:spcBef>
                          <a:spcPts val="0"/>
                        </a:spcBef>
                        <a:spcAft>
                          <a:spcPts val="0"/>
                        </a:spcAft>
                        <a:buNone/>
                      </a:pPr>
                      <a:r>
                        <a:rPr lang="en-GB" sz="1100" b="0" u="none" strike="noStrike" cap="none"/>
                        <a:t>N768 (17 km) with 7.5 min ts</a:t>
                      </a:r>
                      <a:endParaRPr sz="1100" b="0" u="none" strike="noStrike" cap="none"/>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Low resolution: </a:t>
                      </a:r>
                      <a:endParaRPr/>
                    </a:p>
                    <a:p>
                      <a:pPr marL="0" marR="0" lvl="0" indent="85725" algn="l" rtl="0">
                        <a:spcBef>
                          <a:spcPts val="0"/>
                        </a:spcBef>
                        <a:spcAft>
                          <a:spcPts val="0"/>
                        </a:spcAft>
                        <a:buNone/>
                      </a:pPr>
                      <a:r>
                        <a:rPr lang="en-GB" sz="1100" b="0" u="none" strike="noStrike" cap="none"/>
                        <a:t>N96 (135 km) with 20 min ts</a:t>
                      </a:r>
                      <a:endParaRPr/>
                    </a:p>
                    <a:p>
                      <a:pPr marL="0" marR="0" lvl="0" indent="85725" algn="l" rtl="0">
                        <a:spcBef>
                          <a:spcPts val="0"/>
                        </a:spcBef>
                        <a:spcAft>
                          <a:spcPts val="0"/>
                        </a:spcAft>
                        <a:buNone/>
                      </a:pPr>
                      <a:endParaRPr sz="1100" b="0" u="none" strike="noStrike" cap="none"/>
                    </a:p>
                    <a:p>
                      <a:pPr marL="0" marR="0" lvl="0" indent="0" algn="l" rtl="0">
                        <a:spcBef>
                          <a:spcPts val="0"/>
                        </a:spcBef>
                        <a:spcAft>
                          <a:spcPts val="0"/>
                        </a:spcAft>
                        <a:buNone/>
                      </a:pPr>
                      <a:r>
                        <a:rPr lang="en-GB" sz="1100" b="0" u="none" strike="noStrike" cap="none"/>
                        <a:t>High resolution: </a:t>
                      </a:r>
                      <a:endParaRPr/>
                    </a:p>
                    <a:p>
                      <a:pPr marL="0" marR="0" lvl="0" indent="85725" algn="l" rtl="0">
                        <a:spcBef>
                          <a:spcPts val="0"/>
                        </a:spcBef>
                        <a:spcAft>
                          <a:spcPts val="0"/>
                        </a:spcAft>
                        <a:buNone/>
                      </a:pPr>
                      <a:r>
                        <a:rPr lang="en-GB" sz="1100" b="0" u="none" strike="noStrike" cap="none"/>
                        <a:t>N512 (25 km) with 15 min ts</a:t>
                      </a:r>
                      <a:endParaRPr/>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51000">
                <a:tc>
                  <a:txBody>
                    <a:bodyPr/>
                    <a:lstStyle/>
                    <a:p>
                      <a:pPr marL="0" marR="0" lvl="0" indent="0" algn="l" rtl="0">
                        <a:spcBef>
                          <a:spcPts val="0"/>
                        </a:spcBef>
                        <a:spcAft>
                          <a:spcPts val="0"/>
                        </a:spcAft>
                        <a:buNone/>
                      </a:pPr>
                      <a:r>
                        <a:rPr lang="en-GB" sz="1100" b="1" u="none" strike="noStrike" cap="none" dirty="0"/>
                        <a:t>Dynamics</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Non-bit reproducible</a:t>
                      </a:r>
                      <a:endParaRPr/>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dirty="0"/>
                        <a:t>Bit-reproducible</a:t>
                      </a:r>
                      <a:endParaRPr dirty="0"/>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1556</TotalTime>
  <Words>2466</Words>
  <Application>Microsoft Office PowerPoint</Application>
  <PresentationFormat>On-screen Show (4:3)</PresentationFormat>
  <Paragraphs>312</Paragraphs>
  <Slides>27</Slides>
  <Notes>25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27</vt:i4>
      </vt:variant>
    </vt:vector>
  </HeadingPairs>
  <TitlesOfParts>
    <vt:vector size="41" baseType="lpstr">
      <vt:lpstr>Arial Rounded MT Bold</vt:lpstr>
      <vt:lpstr>Merriweather Sans</vt:lpstr>
      <vt:lpstr>Times New Roman</vt:lpstr>
      <vt:lpstr>Noto Sans Symbols</vt:lpstr>
      <vt:lpstr>Arial</vt:lpstr>
      <vt:lpstr>Trebuchet MS</vt:lpstr>
      <vt:lpstr>Roboto</vt:lpstr>
      <vt:lpstr>Nunito</vt:lpstr>
      <vt:lpstr>Helvetica Neue</vt:lpstr>
      <vt:lpstr>Verdana</vt:lpstr>
      <vt:lpstr>Arial Black</vt:lpstr>
      <vt:lpstr>Calibri</vt:lpstr>
      <vt:lpstr>Office Theme</vt:lpstr>
      <vt:lpstr>1_Custom Design</vt:lpstr>
      <vt:lpstr>NCAS, CMS, CEDA and JASMIN: AN OVERVIEW</vt:lpstr>
      <vt:lpstr>PowerPoint Presentation</vt:lpstr>
      <vt:lpstr>PowerPoint Presentation</vt:lpstr>
      <vt:lpstr>PowerPoint Presentation</vt:lpstr>
      <vt:lpstr>PowerPoint Presentation</vt:lpstr>
      <vt:lpstr>PowerPoint Presentation</vt:lpstr>
      <vt:lpstr>Climate Modelling</vt:lpstr>
      <vt:lpstr>PARALLEL Implementation</vt:lpstr>
      <vt:lpstr>Global Models</vt:lpstr>
      <vt:lpstr>NCAS supported MACHINES</vt:lpstr>
      <vt:lpstr>PowerPoint Presentation</vt:lpstr>
      <vt:lpstr>NERC Data Centres</vt:lpstr>
      <vt:lpstr>CEDA Data Centres</vt:lpstr>
      <vt:lpstr>CEDA Archive (March 2019)</vt:lpstr>
      <vt:lpstr>PowerPoint Presentation</vt:lpstr>
      <vt:lpstr>What is the role of CEDA?</vt:lpstr>
      <vt:lpstr>PowerPoint Presentation</vt:lpstr>
      <vt:lpstr>PowerPoint Presentation</vt:lpstr>
      <vt:lpstr>PowerPoint Presentation</vt:lpstr>
      <vt:lpstr>Hosted by STFC Scientific Computing Department</vt:lpstr>
      <vt:lpstr>JASMIN Community</vt:lpstr>
      <vt:lpstr>JASMIN brings computational power close to the data</vt:lpstr>
      <vt:lpstr>~200 Science projects on JASMIN to date</vt:lpstr>
      <vt:lpstr>Virtual research environments on JASMIN </vt:lpstr>
      <vt:lpstr>Logical View</vt:lpstr>
      <vt:lpstr>“JASPy”: a re-usable, re-deployable bundle of common tools</vt:lpstr>
      <vt:lpstr>Further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NCAS, CMS, CEDA and JASMIN: AN OVERVIEW</dc:title>
  <cp:lastModifiedBy>Pamment, Alison (STFC,RAL,RALSP)</cp:lastModifiedBy>
  <cp:revision>68</cp:revision>
  <dcterms:modified xsi:type="dcterms:W3CDTF">2019-11-20T21:02:16Z</dcterms:modified>
</cp:coreProperties>
</file>